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4"/>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50" r:id="rId18"/>
    <p:sldId id="312" r:id="rId19"/>
    <p:sldId id="313" r:id="rId20"/>
    <p:sldId id="315" r:id="rId21"/>
    <p:sldId id="314" r:id="rId22"/>
    <p:sldId id="316" r:id="rId23"/>
    <p:sldId id="325" r:id="rId24"/>
    <p:sldId id="326" r:id="rId25"/>
    <p:sldId id="327" r:id="rId26"/>
    <p:sldId id="318" r:id="rId27"/>
    <p:sldId id="322" r:id="rId28"/>
    <p:sldId id="338" r:id="rId29"/>
    <p:sldId id="321" r:id="rId30"/>
    <p:sldId id="330" r:id="rId31"/>
    <p:sldId id="331" r:id="rId32"/>
    <p:sldId id="332" r:id="rId33"/>
    <p:sldId id="297" r:id="rId34"/>
    <p:sldId id="337" r:id="rId35"/>
    <p:sldId id="342" r:id="rId36"/>
    <p:sldId id="340" r:id="rId37"/>
    <p:sldId id="341" r:id="rId38"/>
    <p:sldId id="328" r:id="rId39"/>
    <p:sldId id="329" r:id="rId40"/>
    <p:sldId id="299" r:id="rId41"/>
    <p:sldId id="300" r:id="rId42"/>
    <p:sldId id="343" r:id="rId43"/>
    <p:sldId id="344" r:id="rId44"/>
    <p:sldId id="347" r:id="rId45"/>
    <p:sldId id="348" r:id="rId46"/>
    <p:sldId id="345" r:id="rId47"/>
    <p:sldId id="277" r:id="rId48"/>
    <p:sldId id="356" r:id="rId49"/>
    <p:sldId id="352" r:id="rId50"/>
    <p:sldId id="357" r:id="rId51"/>
    <p:sldId id="359" r:id="rId52"/>
    <p:sldId id="360" r:id="rId53"/>
    <p:sldId id="361" r:id="rId54"/>
    <p:sldId id="351" r:id="rId55"/>
    <p:sldId id="362" r:id="rId56"/>
    <p:sldId id="365" r:id="rId57"/>
    <p:sldId id="363" r:id="rId58"/>
    <p:sldId id="364" r:id="rId59"/>
    <p:sldId id="278" r:id="rId60"/>
    <p:sldId id="279" r:id="rId61"/>
    <p:sldId id="280" r:id="rId62"/>
    <p:sldId id="281" r:id="rId63"/>
    <p:sldId id="282" r:id="rId64"/>
    <p:sldId id="283" r:id="rId65"/>
    <p:sldId id="285" r:id="rId66"/>
    <p:sldId id="284" r:id="rId67"/>
    <p:sldId id="286" r:id="rId68"/>
    <p:sldId id="287" r:id="rId69"/>
    <p:sldId id="288" r:id="rId70"/>
    <p:sldId id="289" r:id="rId71"/>
    <p:sldId id="302" r:id="rId72"/>
    <p:sldId id="260" r:id="rId7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50"/>
            <p14:sldId id="312"/>
            <p14:sldId id="313"/>
            <p14:sldId id="315"/>
            <p14:sldId id="314"/>
            <p14:sldId id="316"/>
            <p14:sldId id="325"/>
            <p14:sldId id="326"/>
            <p14:sldId id="327"/>
            <p14:sldId id="318"/>
            <p14:sldId id="322"/>
            <p14:sldId id="338"/>
            <p14:sldId id="321"/>
            <p14:sldId id="330"/>
            <p14:sldId id="331"/>
            <p14:sldId id="332"/>
            <p14:sldId id="297"/>
            <p14:sldId id="337"/>
            <p14:sldId id="342"/>
            <p14:sldId id="340"/>
            <p14:sldId id="341"/>
            <p14:sldId id="328"/>
            <p14:sldId id="329"/>
            <p14:sldId id="299"/>
            <p14:sldId id="300"/>
            <p14:sldId id="343"/>
            <p14:sldId id="344"/>
            <p14:sldId id="347"/>
            <p14:sldId id="348"/>
            <p14:sldId id="345"/>
            <p14:sldId id="277"/>
            <p14:sldId id="356"/>
            <p14:sldId id="352"/>
            <p14:sldId id="357"/>
            <p14:sldId id="359"/>
            <p14:sldId id="360"/>
            <p14:sldId id="361"/>
            <p14:sldId id="351"/>
            <p14:sldId id="362"/>
            <p14:sldId id="365"/>
            <p14:sldId id="363"/>
            <p14:sldId id="364"/>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9"/>
    <a:srgbClr val="FF4F00"/>
    <a:srgbClr val="409BD4"/>
    <a:srgbClr val="990033"/>
    <a:srgbClr val="FF3399"/>
    <a:srgbClr val="FF99CC"/>
    <a:srgbClr val="FFCB05"/>
    <a:srgbClr val="FA9C12"/>
    <a:srgbClr val="78777C"/>
    <a:srgbClr val="2525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8246" autoAdjust="0"/>
  </p:normalViewPr>
  <p:slideViewPr>
    <p:cSldViewPr snapToGrid="0">
      <p:cViewPr>
        <p:scale>
          <a:sx n="90" d="100"/>
          <a:sy n="90" d="100"/>
        </p:scale>
        <p:origin x="3666" y="8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16/01/2024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SignalR. SignalR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a:t>
            </a:r>
            <a:r>
              <a:rPr lang="es-ES" dirty="0" err="1"/>
              <a:t>Forever</a:t>
            </a:r>
            <a:r>
              <a:rPr lang="es-ES" dirty="0"/>
              <a:t> </a:t>
            </a:r>
            <a:r>
              <a:rPr lang="es-ES" dirty="0" err="1"/>
              <a:t>Frame</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a:t>
            </a:r>
            <a:r>
              <a:rPr lang="es-ES" dirty="0" err="1"/>
              <a:t>Forever</a:t>
            </a:r>
            <a:r>
              <a:rPr lang="es-ES" dirty="0"/>
              <a:t> </a:t>
            </a:r>
            <a:r>
              <a:rPr lang="es-ES" dirty="0" err="1"/>
              <a:t>frame</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18</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Concretamente el protocolo TCP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habilitado para tener comunicación entre </a:t>
            </a:r>
            <a:r>
              <a:rPr lang="es-ES" dirty="0" err="1"/>
              <a:t>WebSockets</a:t>
            </a:r>
            <a:r>
              <a:rPr lang="es-ES" dirty="0"/>
              <a:t>. Cuando hacemos esto se crea la conexión de inmediato. </a:t>
            </a:r>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a:t>
            </a:r>
            <a:r>
              <a:rPr lang="es-ES" b="0" i="0" dirty="0" err="1">
                <a:solidFill>
                  <a:srgbClr val="E2E3E7"/>
                </a:solidFill>
                <a:effectLst/>
                <a:latin typeface="BlinkMacSystemFont"/>
              </a:rPr>
              <a:t>si</a:t>
            </a:r>
            <a:r>
              <a:rPr lang="es-ES" b="0" i="0" dirty="0">
                <a:solidFill>
                  <a:srgbClr val="E2E3E7"/>
                </a:solidFill>
                <a:effectLst/>
                <a:latin typeface="BlinkMacSystemFont"/>
              </a:rPr>
              <a:t>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a:t>
            </a:r>
            <a:r>
              <a:rPr lang="es-ES" dirty="0" err="1"/>
              <a:t>navegadpr</a:t>
            </a:r>
            <a:r>
              <a:rPr lang="es-ES" dirty="0"/>
              <a:t>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En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¿Necesitas sockets de grupo y de difusión? ¿Necesitas soporte para múltiples protocolos? ¿Necesitas una librería sencilla y flexible u otra más compleja y robusta? Para temas de rendimiento ¿Necesitas una librería que proporcione un alto rendimiento? ¿Debe ser fácil de usar? ¿</a:t>
            </a:r>
            <a:r>
              <a:rPr lang="es-ES" b="0" i="0" dirty="0" err="1">
                <a:solidFill>
                  <a:srgbClr val="DAD5CD"/>
                </a:solidFill>
                <a:effectLst/>
                <a:latin typeface="Söhne"/>
              </a:rPr>
              <a:t>Lá</a:t>
            </a:r>
            <a:r>
              <a:rPr lang="es-ES" b="0" i="0" dirty="0">
                <a:solidFill>
                  <a:srgbClr val="DAD5CD"/>
                </a:solidFill>
                <a:effectLst/>
                <a:latin typeface="Söhne"/>
              </a:rPr>
              <a:t> librería que estás eligiendo es compatible con tu plataforma y el lenguaje de programación?</a:t>
            </a:r>
          </a:p>
          <a:p>
            <a:pPr algn="l"/>
            <a:r>
              <a:rPr lang="es-ES" b="0" i="0" dirty="0">
                <a:solidFill>
                  <a:srgbClr val="DAD5CD"/>
                </a:solidFill>
                <a:effectLst/>
                <a:latin typeface="Söhne"/>
              </a:rPr>
              <a:t>Es muy importante que te plantees las siguientes preguntas antes de decantarte por alguna de las librerías.</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En resumen, "</a:t>
            </a:r>
            <a:r>
              <a:rPr lang="es-ES" b="0" i="0" dirty="0" err="1">
                <a:solidFill>
                  <a:srgbClr val="D1D5DB"/>
                </a:solidFill>
                <a:effectLst/>
                <a:latin typeface="Söhne"/>
              </a:rPr>
              <a:t>ws</a:t>
            </a:r>
            <a:r>
              <a:rPr lang="es-ES" b="0" i="0" dirty="0">
                <a:solidFill>
                  <a:srgbClr val="D1D5DB"/>
                </a:solidFill>
                <a:effectLst/>
                <a:latin typeface="Söhne"/>
              </a:rPr>
              <a:t>" y "socket.io" son dos librerías para implementar comunicación en tiempo real en aplicaciones web a través de </a:t>
            </a:r>
            <a:r>
              <a:rPr lang="es-ES" b="0" i="0" dirty="0" err="1">
                <a:solidFill>
                  <a:srgbClr val="D1D5DB"/>
                </a:solidFill>
                <a:effectLst/>
                <a:latin typeface="Söhne"/>
              </a:rPr>
              <a:t>WebSockets</a:t>
            </a:r>
            <a:r>
              <a:rPr lang="es-ES" b="0" i="0" dirty="0">
                <a:solidFill>
                  <a:srgbClr val="D1D5DB"/>
                </a:solidFill>
                <a:effectLst/>
                <a:latin typeface="Söhne"/>
              </a:rPr>
              <a:t>. "</a:t>
            </a:r>
            <a:r>
              <a:rPr lang="es-ES" b="0" i="0" dirty="0" err="1">
                <a:solidFill>
                  <a:srgbClr val="D1D5DB"/>
                </a:solidFill>
                <a:effectLst/>
                <a:latin typeface="Söhne"/>
              </a:rPr>
              <a:t>ws</a:t>
            </a:r>
            <a:r>
              <a:rPr lang="es-ES" b="0" i="0" dirty="0">
                <a:solidFill>
                  <a:srgbClr val="D1D5DB"/>
                </a:solidFill>
                <a:effectLst/>
                <a:latin typeface="Söhne"/>
              </a:rPr>
              <a:t>" es una opción más básica y de bajo nivel, centrada en la funcionalidad fundamental de WebSocket, mientras que "socket.io" es una librería más avanzada que construye sobre WebSocket, agregando funcionalidades como manejo de reconexión, compatibilidad con varios protocolos de transporte y una comunidad más amplia. La elección entre ambas depende de los requisitos específicos de la aplicación, siendo "</a:t>
            </a:r>
            <a:r>
              <a:rPr lang="es-ES" b="0" i="0" dirty="0" err="1">
                <a:solidFill>
                  <a:srgbClr val="D1D5DB"/>
                </a:solidFill>
                <a:effectLst/>
                <a:latin typeface="Söhne"/>
              </a:rPr>
              <a:t>ws</a:t>
            </a:r>
            <a:r>
              <a:rPr lang="es-ES" b="0" i="0" dirty="0">
                <a:solidFill>
                  <a:srgbClr val="D1D5DB"/>
                </a:solidFill>
                <a:effectLst/>
                <a:latin typeface="Söhne"/>
              </a:rPr>
              <a:t>" adecuado para casos más simples y "socket.io" ofreciendo flexibilidad y características adicionales.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87483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3227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37</a:t>
            </a:fld>
            <a:endParaRPr lang="es-ES"/>
          </a:p>
        </p:txBody>
      </p:sp>
    </p:spTree>
    <p:extLst>
      <p:ext uri="{BB962C8B-B14F-4D97-AF65-F5344CB8AC3E}">
        <p14:creationId xmlns:p14="http://schemas.microsoft.com/office/powerpoint/2010/main" val="137568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 Digamos que es una abstracción y que no conocemos todo lo que ocurre por detrás</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(una tecnología de comunicación rápida),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a:t>
            </a:r>
            <a:r>
              <a:rPr lang="es-ES"/>
              <a:t>entrada crítico cuando trabajamos con SignalR, </a:t>
            </a:r>
            <a:r>
              <a:rPr lang="es-ES" dirty="0"/>
              <a:t>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concentradores llaman al código del lado del cliente enviando mensajes que contienen el nombre y los parámetros del método del lado del cliente. Los objetos enviados como parámetros de método se </a:t>
            </a:r>
            <a:r>
              <a:rPr lang="es-ES" dirty="0" err="1"/>
              <a:t>deserializan</a:t>
            </a:r>
            <a:r>
              <a:rPr lang="es-ES" dirty="0"/>
              <a:t> mediante el protocolo configurado. El cliente intenta hacer coincidir el nombre con un método en el código del lado del cliente. Cuando el cliente encuentra una coincidencia, llama al método y le pasa los datos de los parámetros </a:t>
            </a:r>
            <a:r>
              <a:rPr lang="es-ES" dirty="0" err="1"/>
              <a:t>des-serializados</a:t>
            </a:r>
            <a:r>
              <a:rPr lang="es-ES" dirty="0"/>
              <a:t>.</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3454105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64</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65</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67</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72</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punto vamos a hablar de </a:t>
            </a:r>
            <a:r>
              <a:rPr lang="es-ES" dirty="0" err="1"/>
              <a:t>forever</a:t>
            </a:r>
            <a:r>
              <a:rPr lang="es-ES" dirty="0"/>
              <a:t> </a:t>
            </a:r>
            <a:r>
              <a:rPr lang="es-ES" dirty="0" err="1"/>
              <a:t>frame</a:t>
            </a:r>
            <a:r>
              <a:rPr lang="es-ES" dirty="0"/>
              <a:t>  </a:t>
            </a:r>
            <a:r>
              <a:rPr lang="es-ES" dirty="0" err="1"/>
              <a:t>Forever</a:t>
            </a:r>
            <a:r>
              <a:rPr lang="es-ES" dirty="0"/>
              <a:t> </a:t>
            </a:r>
            <a:r>
              <a:rPr lang="es-ES" dirty="0" err="1"/>
              <a:t>frame</a:t>
            </a:r>
            <a:r>
              <a:rPr lang="es-ES" dirty="0"/>
              <a:t> no tiene un creador especifico, se trata exactamente de una comunicación en tiempo real que utiliza un </a:t>
            </a:r>
            <a:r>
              <a:rPr lang="es-ES" dirty="0" err="1"/>
              <a:t>iframe</a:t>
            </a:r>
            <a:r>
              <a:rPr lang="es-ES" dirty="0"/>
              <a:t> que nunca se cierra. A través de este </a:t>
            </a:r>
            <a:r>
              <a:rPr lang="es-ES" dirty="0" err="1"/>
              <a:t>iframe</a:t>
            </a:r>
            <a:r>
              <a:rPr lang="es-ES" dirty="0"/>
              <a:t>, el servidor puede enviar actualizaciones o eventos al cliente.</a:t>
            </a:r>
          </a:p>
          <a:p>
            <a:r>
              <a:rPr lang="es-ES" dirty="0"/>
              <a:t>Tiene diferentes ventajas como por ejemplo las compatibilidad con los navegadores y la posibilidad de establecer una comunicación permanente entre el servidor y el cliente.</a:t>
            </a:r>
          </a:p>
          <a:p>
            <a:r>
              <a:rPr lang="es-ES" dirty="0"/>
              <a:t>Como desventajas tenemos el consumo excesivo de recursos del servidor y del cliente debido a que mantiene conexiones abiertas permanentemente. Otra desventaja a raíz de mantener las conexiones permanentes sería las posibles vulnerabilidades que puede causar esto como por ejemplo que un atacante te inserte código malicioso en el </a:t>
            </a:r>
            <a:r>
              <a:rPr lang="es-ES" dirty="0" err="1"/>
              <a:t>iframe</a:t>
            </a:r>
            <a:r>
              <a:rPr lang="es-ES" dirty="0"/>
              <a:t> o la posibilidad de que algún momento la información que se recibe desde el servidor quede expuesta o similares…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16/01/2024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16/01/2024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16/01/2024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16/01/2024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3" name="CuadroTexto 2">
            <a:extLst>
              <a:ext uri="{FF2B5EF4-FFF2-40B4-BE49-F238E27FC236}">
                <a16:creationId xmlns:a16="http://schemas.microsoft.com/office/drawing/2014/main" id="{563A850D-4FAC-42EA-9B2D-0BE1CC466DE9}"/>
              </a:ext>
            </a:extLst>
          </p:cNvPr>
          <p:cNvSpPr txBox="1"/>
          <p:nvPr/>
        </p:nvSpPr>
        <p:spPr>
          <a:xfrm>
            <a:off x="300447" y="1194138"/>
            <a:ext cx="9261564" cy="1477328"/>
          </a:xfrm>
          <a:prstGeom prst="rect">
            <a:avLst/>
          </a:prstGeom>
          <a:noFill/>
        </p:spPr>
        <p:txBody>
          <a:bodyPr wrap="square">
            <a:spAutoFit/>
          </a:bodyPr>
          <a:lstStyle/>
          <a:p>
            <a:pPr marL="285750" indent="-285750">
              <a:buFont typeface="Arial" panose="020B0604020202020204" pitchFamily="34" charset="0"/>
              <a:buChar char="•"/>
            </a:pPr>
            <a:r>
              <a:rPr lang="es-ES" b="0" i="0" dirty="0">
                <a:effectLst/>
                <a:latin typeface="Söhne"/>
              </a:rPr>
              <a:t>El concepto de </a:t>
            </a: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a:t>
            </a:r>
            <a:r>
              <a:rPr lang="es-ES" b="0" i="0" u="sng" dirty="0">
                <a:effectLst/>
                <a:latin typeface="Söhne"/>
              </a:rPr>
              <a:t>no tiene un creador específico</a:t>
            </a:r>
            <a:r>
              <a:rPr lang="es-ES" b="0" i="0" dirty="0">
                <a:effectLst/>
                <a:latin typeface="Söhne"/>
              </a:rPr>
              <a:t>, ya que es más una técnica que ha sido utilizada en el desarrollo web.</a:t>
            </a:r>
          </a:p>
          <a:p>
            <a:pPr marL="285750" indent="-285750">
              <a:buFont typeface="Arial" panose="020B0604020202020204" pitchFamily="34" charset="0"/>
              <a:buChar char="•"/>
            </a:pP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es una técnica de comunicación en tiempo real que utiliza un </a:t>
            </a:r>
            <a:r>
              <a:rPr lang="es-ES" b="0" i="0" dirty="0" err="1">
                <a:effectLst/>
                <a:latin typeface="Söhne"/>
              </a:rPr>
              <a:t>iframe</a:t>
            </a:r>
            <a:r>
              <a:rPr lang="es-ES" b="0" i="0" dirty="0">
                <a:effectLst/>
                <a:latin typeface="Söhne"/>
              </a:rPr>
              <a:t> (elemento HTML que permite incrustar otro documento dentro de la página) que nunca se cierra. A través de este </a:t>
            </a:r>
            <a:r>
              <a:rPr lang="es-ES" b="0" i="0" dirty="0" err="1">
                <a:effectLst/>
                <a:latin typeface="Söhne"/>
              </a:rPr>
              <a:t>iframe</a:t>
            </a:r>
            <a:r>
              <a:rPr lang="es-ES" b="0" i="0" dirty="0">
                <a:effectLst/>
                <a:latin typeface="Söhne"/>
              </a:rPr>
              <a:t>, el servidor puede enviar actualizaciones o eventos al cliente.</a:t>
            </a:r>
            <a:endParaRPr lang="es-ES" dirty="0"/>
          </a:p>
        </p:txBody>
      </p:sp>
      <p:sp>
        <p:nvSpPr>
          <p:cNvPr id="7" name="Rectángulo: esquinas redondeadas 6">
            <a:extLst>
              <a:ext uri="{FF2B5EF4-FFF2-40B4-BE49-F238E27FC236}">
                <a16:creationId xmlns:a16="http://schemas.microsoft.com/office/drawing/2014/main" id="{1879659E-9F62-DF9D-18B5-EA61D383E667}"/>
              </a:ext>
            </a:extLst>
          </p:cNvPr>
          <p:cNvSpPr/>
          <p:nvPr/>
        </p:nvSpPr>
        <p:spPr>
          <a:xfrm>
            <a:off x="294603" y="2723220"/>
            <a:ext cx="9345786" cy="3520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BC6B87D-8A6C-765E-CA74-7AAE3B756F4E}"/>
              </a:ext>
            </a:extLst>
          </p:cNvPr>
          <p:cNvSpPr txBox="1"/>
          <p:nvPr/>
        </p:nvSpPr>
        <p:spPr>
          <a:xfrm>
            <a:off x="547965" y="2913972"/>
            <a:ext cx="8839061"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Compatibilidad: </a:t>
            </a:r>
            <a:r>
              <a:rPr lang="es-ES" dirty="0" err="1">
                <a:solidFill>
                  <a:schemeClr val="tx1"/>
                </a:solidFill>
              </a:rPr>
              <a:t>Forever</a:t>
            </a:r>
            <a:r>
              <a:rPr lang="es-ES" dirty="0">
                <a:solidFill>
                  <a:schemeClr val="tx1"/>
                </a:solidFill>
              </a:rPr>
              <a:t> </a:t>
            </a:r>
            <a:r>
              <a:rPr lang="es-ES" dirty="0" err="1">
                <a:solidFill>
                  <a:schemeClr val="tx1"/>
                </a:solidFill>
              </a:rPr>
              <a:t>Frame</a:t>
            </a:r>
            <a:r>
              <a:rPr lang="es-ES" dirty="0">
                <a:solidFill>
                  <a:schemeClr val="tx1"/>
                </a:solidFill>
              </a:rPr>
              <a:t> funciona en navegadores que admiten </a:t>
            </a:r>
            <a:r>
              <a:rPr lang="es-ES" dirty="0" err="1">
                <a:solidFill>
                  <a:schemeClr val="tx1"/>
                </a:solidFill>
              </a:rPr>
              <a:t>iframes</a:t>
            </a:r>
            <a:r>
              <a:rPr lang="es-ES" dirty="0">
                <a:solidFill>
                  <a:schemeClr val="tx1"/>
                </a:solidFill>
              </a:rPr>
              <a:t> y JavaScript, lo que lo hace compatible con una variedad de navegadores.</a:t>
            </a:r>
          </a:p>
          <a:p>
            <a:pPr marL="285750" indent="-285750">
              <a:buFont typeface="Arial" panose="020B0604020202020204" pitchFamily="34" charset="0"/>
              <a:buChar char="•"/>
            </a:pPr>
            <a:r>
              <a:rPr lang="es-ES" dirty="0">
                <a:solidFill>
                  <a:schemeClr val="tx1"/>
                </a:solidFill>
              </a:rPr>
              <a:t>Comunicación Persistente: Permite la comunicación persistente entre el servidor y el cliente, facilitando la implementación de actualizaciones en tiempo real.</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Uso de Recursos: La técnica puede consumir recursos del servidor y del cliente, ya que mantiene conexiones abiertas permanentemente.</a:t>
            </a:r>
          </a:p>
          <a:p>
            <a:pPr marL="285750" indent="-285750">
              <a:buFont typeface="Arial" panose="020B0604020202020204" pitchFamily="34" charset="0"/>
              <a:buChar char="•"/>
            </a:pPr>
            <a:r>
              <a:rPr lang="es-ES" dirty="0">
                <a:solidFill>
                  <a:schemeClr val="tx1"/>
                </a:solidFill>
              </a:rPr>
              <a:t>Limitaciones de Seguridad: Debido a su naturaleza de mantener conexiones abiertas, podría haber implicaciones de seguridad, especialmente si no se implementa correctamente.</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1754326"/>
          </a:xfrm>
          <a:prstGeom prst="rect">
            <a:avLst/>
          </a:prstGeom>
          <a:noFill/>
        </p:spPr>
        <p:txBody>
          <a:bodyPr wrap="square" rtlCol="0">
            <a:spAutoFit/>
          </a:bodyPr>
          <a:lstStyle/>
          <a:p>
            <a:pPr marL="285750" indent="-285750">
              <a:buFont typeface="Arial" panose="020B0604020202020204" pitchFamily="34" charset="0"/>
              <a:buChar char="•"/>
            </a:pPr>
            <a:r>
              <a:rPr lang="es-ES" dirty="0"/>
              <a:t>SignalR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a:t>SignalR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a:t>SignalR utiliza:</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pic>
        <p:nvPicPr>
          <p:cNvPr id="13" name="Imagen 12">
            <a:extLst>
              <a:ext uri="{FF2B5EF4-FFF2-40B4-BE49-F238E27FC236}">
                <a16:creationId xmlns:a16="http://schemas.microsoft.com/office/drawing/2014/main" id="{04982FE3-D4EB-CC34-EB7E-4138B26A8FDB}"/>
              </a:ext>
            </a:extLst>
          </p:cNvPr>
          <p:cNvPicPr>
            <a:picLocks noChangeAspect="1"/>
          </p:cNvPicPr>
          <p:nvPr/>
        </p:nvPicPr>
        <p:blipFill>
          <a:blip r:embed="rId3"/>
          <a:stretch>
            <a:fillRect/>
          </a:stretch>
        </p:blipFill>
        <p:spPr>
          <a:xfrm>
            <a:off x="633413" y="2897029"/>
            <a:ext cx="6362700" cy="295275"/>
          </a:xfrm>
          <a:prstGeom prst="rect">
            <a:avLst/>
          </a:prstGeom>
        </p:spPr>
      </p:pic>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200"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Teams</a:t>
            </a:r>
            <a:endParaRPr lang="es-ES" sz="1200"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Slack</a:t>
            </a:r>
            <a:endParaRPr lang="es-ES" sz="1200"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5F2FD-897D-9ACB-6C93-ADF8399C2FD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E3AADB6-F004-F0BB-45EA-7EE3765A14C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37D2D3A-A35F-B7E6-D8EE-2D8E5EA1F063}"/>
              </a:ext>
            </a:extLst>
          </p:cNvPr>
          <p:cNvSpPr>
            <a:spLocks noGrp="1"/>
          </p:cNvSpPr>
          <p:nvPr>
            <p:ph type="sldNum" sz="quarter" idx="12"/>
          </p:nvPr>
        </p:nvSpPr>
        <p:spPr/>
        <p:txBody>
          <a:bodyPr/>
          <a:lstStyle/>
          <a:p>
            <a:fld id="{9A396ACE-1A63-459D-82B4-27C23849521D}" type="slidenum">
              <a:rPr lang="es-ES" smtClean="0"/>
              <a:t>17</a:t>
            </a:fld>
            <a:endParaRPr lang="es-ES"/>
          </a:p>
        </p:txBody>
      </p:sp>
    </p:spTree>
    <p:extLst>
      <p:ext uri="{BB962C8B-B14F-4D97-AF65-F5344CB8AC3E}">
        <p14:creationId xmlns:p14="http://schemas.microsoft.com/office/powerpoint/2010/main" val="80163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880360" y="1438846"/>
            <a:ext cx="6651669" cy="2954655"/>
          </a:xfrm>
          <a:prstGeom prst="rect">
            <a:avLst/>
          </a:prstGeom>
          <a:noFill/>
        </p:spPr>
        <p:txBody>
          <a:bodyPr wrap="square">
            <a:spAutoFit/>
          </a:bodyPr>
          <a:lstStyle/>
          <a:p>
            <a:r>
              <a:rPr lang="es-ES" sz="1400" dirty="0"/>
              <a:t>Nombre proyecto</a:t>
            </a:r>
            <a:r>
              <a:rPr lang="es-ES" sz="1400" b="1" dirty="0"/>
              <a:t>: </a:t>
            </a:r>
            <a:r>
              <a:rPr lang="es-ES" sz="1400" b="1" dirty="0" err="1"/>
              <a:t>angular_chat_long_polling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a:p>
            <a:endParaRPr lang="es-ES" sz="1400" b="1" dirty="0"/>
          </a:p>
          <a:p>
            <a:r>
              <a:rPr lang="es-ES" sz="3200" b="1" dirty="0">
                <a:highlight>
                  <a:srgbClr val="FFFF00"/>
                </a:highlight>
              </a:rPr>
              <a:t>GITHUB</a:t>
            </a:r>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2"/>
          <a:stretch>
            <a:fillRect/>
          </a:stretch>
        </p:blipFill>
        <p:spPr>
          <a:xfrm>
            <a:off x="373971" y="1438846"/>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22</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3"/>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4"/>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Express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2" name="CuadroTexto 1">
            <a:extLst>
              <a:ext uri="{FF2B5EF4-FFF2-40B4-BE49-F238E27FC236}">
                <a16:creationId xmlns:a16="http://schemas.microsoft.com/office/drawing/2014/main" id="{AFDCF152-3A50-2077-FA07-0D5CE78568B2}"/>
              </a:ext>
            </a:extLst>
          </p:cNvPr>
          <p:cNvSpPr txBox="1"/>
          <p:nvPr/>
        </p:nvSpPr>
        <p:spPr>
          <a:xfrm>
            <a:off x="-18607" y="2054334"/>
            <a:ext cx="3196127" cy="369332"/>
          </a:xfrm>
          <a:prstGeom prst="rect">
            <a:avLst/>
          </a:prstGeom>
          <a:noFill/>
        </p:spPr>
        <p:txBody>
          <a:bodyPr wrap="square" rtlCol="0">
            <a:spAutoFit/>
          </a:bodyPr>
          <a:lstStyle/>
          <a:p>
            <a:r>
              <a:rPr lang="es-ES" dirty="0">
                <a:highlight>
                  <a:srgbClr val="FFFF00"/>
                </a:highlight>
              </a:rPr>
              <a:t>REVISAR IMPORT</a:t>
            </a:r>
          </a:p>
        </p:txBody>
      </p:sp>
    </p:spTree>
    <p:extLst>
      <p:ext uri="{BB962C8B-B14F-4D97-AF65-F5344CB8AC3E}">
        <p14:creationId xmlns:p14="http://schemas.microsoft.com/office/powerpoint/2010/main" val="408079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2"/>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3"/>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25</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2"/>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3"/>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26</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32</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 name="CuadroTexto 2">
            <a:extLst>
              <a:ext uri="{FF2B5EF4-FFF2-40B4-BE49-F238E27FC236}">
                <a16:creationId xmlns:a16="http://schemas.microsoft.com/office/drawing/2014/main" id="{2A2796C2-0E87-D561-7A46-920610AEEF96}"/>
              </a:ext>
            </a:extLst>
          </p:cNvPr>
          <p:cNvSpPr txBox="1"/>
          <p:nvPr/>
        </p:nvSpPr>
        <p:spPr>
          <a:xfrm>
            <a:off x="3551274" y="1605845"/>
            <a:ext cx="3306726" cy="646331"/>
          </a:xfrm>
          <a:prstGeom prst="rect">
            <a:avLst/>
          </a:prstGeom>
          <a:noFill/>
        </p:spPr>
        <p:txBody>
          <a:bodyPr wrap="square" rtlCol="0">
            <a:spAutoFit/>
          </a:bodyPr>
          <a:lstStyle/>
          <a:p>
            <a:r>
              <a:rPr lang="es-ES" sz="3600" dirty="0">
                <a:highlight>
                  <a:srgbClr val="FFFF00"/>
                </a:highlight>
              </a:rPr>
              <a:t>Explicar 2%, IE</a:t>
            </a:r>
          </a:p>
        </p:txBody>
      </p:sp>
    </p:spTree>
    <p:extLst>
      <p:ext uri="{BB962C8B-B14F-4D97-AF65-F5344CB8AC3E}">
        <p14:creationId xmlns:p14="http://schemas.microsoft.com/office/powerpoint/2010/main" val="2482942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437042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lvl="1" algn="just">
              <a:spcBef>
                <a:spcPts val="600"/>
              </a:spcBef>
              <a:spcAft>
                <a:spcPts val="600"/>
              </a:spcAft>
            </a:pPr>
            <a:r>
              <a:rPr lang="es-ES" b="1" dirty="0"/>
              <a:t>Las características que necesitas</a:t>
            </a:r>
            <a:r>
              <a:rPr lang="es-ES" dirty="0"/>
              <a:t>: </a:t>
            </a:r>
          </a:p>
          <a:p>
            <a:pPr lvl="1" algn="just">
              <a:spcBef>
                <a:spcPts val="600"/>
              </a:spcBef>
              <a:spcAft>
                <a:spcPts val="600"/>
              </a:spcAft>
            </a:pPr>
            <a:r>
              <a:rPr lang="es-ES" dirty="0"/>
              <a:t>¿Necesitas un conjunto de características completo, incluyendo eventos, sockets de grupo y de difusión, y soporte para múltiples protocolos? ¿O necesitas una librería sencilla y flexible?</a:t>
            </a:r>
          </a:p>
          <a:p>
            <a:pPr lvl="1" algn="just">
              <a:spcBef>
                <a:spcPts val="600"/>
              </a:spcBef>
              <a:spcAft>
                <a:spcPts val="600"/>
              </a:spcAft>
            </a:pPr>
            <a:r>
              <a:rPr lang="es-ES" b="1" dirty="0"/>
              <a:t>El rendimiento: </a:t>
            </a:r>
          </a:p>
          <a:p>
            <a:pPr lvl="1" algn="just">
              <a:spcBef>
                <a:spcPts val="600"/>
              </a:spcBef>
              <a:spcAft>
                <a:spcPts val="600"/>
              </a:spcAft>
            </a:pPr>
            <a:r>
              <a:rPr lang="es-ES" dirty="0"/>
              <a:t>¿Necesitas una librería que proporcione un alto rendimiento?</a:t>
            </a:r>
          </a:p>
          <a:p>
            <a:pPr lvl="1" algn="just">
              <a:spcBef>
                <a:spcPts val="600"/>
              </a:spcBef>
              <a:spcAft>
                <a:spcPts val="600"/>
              </a:spcAft>
            </a:pPr>
            <a:r>
              <a:rPr lang="es-ES" b="1" dirty="0"/>
              <a:t>La facilidad de uso: </a:t>
            </a:r>
          </a:p>
          <a:p>
            <a:pPr lvl="1" algn="just">
              <a:spcBef>
                <a:spcPts val="600"/>
              </a:spcBef>
              <a:spcAft>
                <a:spcPts val="600"/>
              </a:spcAft>
            </a:pPr>
            <a:r>
              <a:rPr lang="es-ES" dirty="0"/>
              <a:t>¿Quieres una librería que sea fácil de usar?</a:t>
            </a:r>
          </a:p>
          <a:p>
            <a:pPr lvl="1" algn="just">
              <a:spcBef>
                <a:spcPts val="600"/>
              </a:spcBef>
              <a:spcAft>
                <a:spcPts val="600"/>
              </a:spcAft>
            </a:pPr>
            <a:r>
              <a:rPr lang="es-ES" b="1" dirty="0"/>
              <a:t>La compatibilidad: </a:t>
            </a:r>
          </a:p>
          <a:p>
            <a:pPr lvl="1" algn="just">
              <a:spcBef>
                <a:spcPts val="600"/>
              </a:spcBef>
              <a:spcAft>
                <a:spcPts val="6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3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63A164F-E063-3403-1BF5-F947C703BAC9}"/>
              </a:ext>
            </a:extLst>
          </p:cNvPr>
          <p:cNvSpPr>
            <a:spLocks noGrp="1"/>
          </p:cNvSpPr>
          <p:nvPr>
            <p:ph type="sldNum" sz="quarter" idx="12"/>
          </p:nvPr>
        </p:nvSpPr>
        <p:spPr/>
        <p:txBody>
          <a:bodyPr/>
          <a:lstStyle/>
          <a:p>
            <a:fld id="{9A396ACE-1A63-459D-82B4-27C23849521D}" type="slidenum">
              <a:rPr lang="es-ES" smtClean="0"/>
              <a:t>35</a:t>
            </a:fld>
            <a:endParaRPr lang="es-ES"/>
          </a:p>
        </p:txBody>
      </p:sp>
      <p:sp>
        <p:nvSpPr>
          <p:cNvPr id="5" name="CuadroTexto 4">
            <a:extLst>
              <a:ext uri="{FF2B5EF4-FFF2-40B4-BE49-F238E27FC236}">
                <a16:creationId xmlns:a16="http://schemas.microsoft.com/office/drawing/2014/main" id="{62CC432A-93DE-2BEB-B99A-B5955B27764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Tree>
    <p:extLst>
      <p:ext uri="{BB962C8B-B14F-4D97-AF65-F5344CB8AC3E}">
        <p14:creationId xmlns:p14="http://schemas.microsoft.com/office/powerpoint/2010/main" val="2931357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9" name="CuadroTexto 8">
            <a:extLst>
              <a:ext uri="{FF2B5EF4-FFF2-40B4-BE49-F238E27FC236}">
                <a16:creationId xmlns:a16="http://schemas.microsoft.com/office/drawing/2014/main" id="{8DAA6D00-3E5C-7652-314F-5CE8F599B916}"/>
              </a:ext>
            </a:extLst>
          </p:cNvPr>
          <p:cNvSpPr txBox="1"/>
          <p:nvPr/>
        </p:nvSpPr>
        <p:spPr>
          <a:xfrm>
            <a:off x="144656" y="609145"/>
            <a:ext cx="6042861" cy="646331"/>
          </a:xfrm>
          <a:prstGeom prst="rect">
            <a:avLst/>
          </a:prstGeom>
          <a:noFill/>
        </p:spPr>
        <p:txBody>
          <a:bodyPr wrap="square">
            <a:spAutoFit/>
          </a:bodyPr>
          <a:lstStyle/>
          <a:p>
            <a:endParaRPr lang="es-ES" dirty="0"/>
          </a:p>
          <a:p>
            <a:r>
              <a:rPr lang="es-ES" b="1" u="sng" dirty="0"/>
              <a:t>Ejemplos de uso de Sockets de Grupo (</a:t>
            </a:r>
            <a:r>
              <a:rPr lang="es-ES" b="1" u="sng" dirty="0" err="1"/>
              <a:t>Multicast</a:t>
            </a:r>
            <a:r>
              <a:rPr lang="es-ES" b="1" u="sng" dirty="0"/>
              <a:t> Sockets):</a:t>
            </a:r>
          </a:p>
        </p:txBody>
      </p:sp>
      <p:sp>
        <p:nvSpPr>
          <p:cNvPr id="10" name="CuadroTexto 9">
            <a:extLst>
              <a:ext uri="{FF2B5EF4-FFF2-40B4-BE49-F238E27FC236}">
                <a16:creationId xmlns:a16="http://schemas.microsoft.com/office/drawing/2014/main" id="{352185E4-0C70-B3C6-6204-1AA6A3B831DF}"/>
              </a:ext>
            </a:extLst>
          </p:cNvPr>
          <p:cNvSpPr txBox="1"/>
          <p:nvPr/>
        </p:nvSpPr>
        <p:spPr>
          <a:xfrm>
            <a:off x="144655" y="1460788"/>
            <a:ext cx="9312165" cy="1754326"/>
          </a:xfrm>
          <a:prstGeom prst="rect">
            <a:avLst/>
          </a:prstGeom>
          <a:noFill/>
        </p:spPr>
        <p:txBody>
          <a:bodyPr wrap="square">
            <a:spAutoFit/>
          </a:bodyPr>
          <a:lstStyle/>
          <a:p>
            <a:r>
              <a:rPr lang="es-ES" b="1" dirty="0"/>
              <a:t>Transmisión de Video en Tiempo Real:</a:t>
            </a:r>
          </a:p>
          <a:p>
            <a:endParaRPr lang="es-ES" dirty="0"/>
          </a:p>
          <a:p>
            <a:r>
              <a:rPr lang="es-ES" b="1" dirty="0"/>
              <a:t>Escenario:</a:t>
            </a:r>
            <a:r>
              <a:rPr lang="es-ES" dirty="0"/>
              <a:t> Una empresa de transmisión de video en línea desea transmitir un evento en vivo a una audiencia global.</a:t>
            </a:r>
          </a:p>
          <a:p>
            <a:r>
              <a:rPr lang="es-ES" b="1" dirty="0"/>
              <a:t>Uso</a:t>
            </a:r>
            <a:r>
              <a:rPr lang="es-ES" dirty="0"/>
              <a:t>: Utiliza sockets de grupo para enviar la transmisión a todos los usuarios interesados en tiempo real.</a:t>
            </a:r>
          </a:p>
        </p:txBody>
      </p:sp>
      <p:sp>
        <p:nvSpPr>
          <p:cNvPr id="14" name="CuadroTexto 13">
            <a:extLst>
              <a:ext uri="{FF2B5EF4-FFF2-40B4-BE49-F238E27FC236}">
                <a16:creationId xmlns:a16="http://schemas.microsoft.com/office/drawing/2014/main" id="{18DE664B-2857-AC57-0FF8-28764F9BA2A7}"/>
              </a:ext>
            </a:extLst>
          </p:cNvPr>
          <p:cNvSpPr txBox="1"/>
          <p:nvPr/>
        </p:nvSpPr>
        <p:spPr>
          <a:xfrm>
            <a:off x="144654" y="3420426"/>
            <a:ext cx="9312165" cy="1754326"/>
          </a:xfrm>
          <a:prstGeom prst="rect">
            <a:avLst/>
          </a:prstGeom>
          <a:noFill/>
        </p:spPr>
        <p:txBody>
          <a:bodyPr wrap="square">
            <a:spAutoFit/>
          </a:bodyPr>
          <a:lstStyle/>
          <a:p>
            <a:r>
              <a:rPr lang="es-ES" b="1" dirty="0"/>
              <a:t>Juegos en Línea:</a:t>
            </a:r>
          </a:p>
          <a:p>
            <a:endParaRPr lang="es-ES" dirty="0"/>
          </a:p>
          <a:p>
            <a:r>
              <a:rPr lang="es-ES" b="1" dirty="0"/>
              <a:t>Escenario</a:t>
            </a:r>
            <a:r>
              <a:rPr lang="es-ES" dirty="0"/>
              <a:t>: Un juego en línea multijugador necesita mantener sincronizados a todos los jugadores en tiempo real.</a:t>
            </a:r>
          </a:p>
          <a:p>
            <a:r>
              <a:rPr lang="es-ES" b="1" dirty="0"/>
              <a:t>Uso</a:t>
            </a:r>
            <a:r>
              <a:rPr lang="es-ES" dirty="0"/>
              <a:t>: Emplea sockets de grupo para enviar información del juego a todos los jugadores conectados al mismo grupo de juego.</a:t>
            </a:r>
          </a:p>
        </p:txBody>
      </p:sp>
      <p:sp>
        <p:nvSpPr>
          <p:cNvPr id="15" name="CuadroTexto 14">
            <a:extLst>
              <a:ext uri="{FF2B5EF4-FFF2-40B4-BE49-F238E27FC236}">
                <a16:creationId xmlns:a16="http://schemas.microsoft.com/office/drawing/2014/main" id="{73781D8D-D27C-7F90-67A4-8DEDD9733525}"/>
              </a:ext>
            </a:extLst>
          </p:cNvPr>
          <p:cNvSpPr txBox="1"/>
          <p:nvPr/>
        </p:nvSpPr>
        <p:spPr>
          <a:xfrm>
            <a:off x="5651136" y="1306899"/>
            <a:ext cx="3573827" cy="2062103"/>
          </a:xfrm>
          <a:prstGeom prst="rect">
            <a:avLst/>
          </a:prstGeom>
          <a:noFill/>
        </p:spPr>
        <p:txBody>
          <a:bodyPr wrap="square" rtlCol="0">
            <a:spAutoFit/>
          </a:bodyPr>
          <a:lstStyle/>
          <a:p>
            <a:r>
              <a:rPr lang="es-ES" sz="3200" dirty="0">
                <a:highlight>
                  <a:srgbClr val="FFFF00"/>
                </a:highlight>
              </a:rPr>
              <a:t>Explicación eventos  un usuario, a todos los usuarios, usuarios por </a:t>
            </a:r>
            <a:r>
              <a:rPr lang="es-ES" sz="3200" dirty="0" err="1">
                <a:highlight>
                  <a:srgbClr val="FFFF00"/>
                </a:highlight>
              </a:rPr>
              <a:t>tenant</a:t>
            </a:r>
            <a:endParaRPr lang="es-ES" sz="3200" dirty="0">
              <a:highlight>
                <a:srgbClr val="FFFF00"/>
              </a:highlight>
            </a:endParaRPr>
          </a:p>
        </p:txBody>
      </p:sp>
    </p:spTree>
    <p:extLst>
      <p:ext uri="{BB962C8B-B14F-4D97-AF65-F5344CB8AC3E}">
        <p14:creationId xmlns:p14="http://schemas.microsoft.com/office/powerpoint/2010/main" val="303845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37</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12" name="CuadroTexto 11">
            <a:extLst>
              <a:ext uri="{FF2B5EF4-FFF2-40B4-BE49-F238E27FC236}">
                <a16:creationId xmlns:a16="http://schemas.microsoft.com/office/drawing/2014/main" id="{C2E988CC-4247-48F1-03EF-47215248509D}"/>
              </a:ext>
            </a:extLst>
          </p:cNvPr>
          <p:cNvSpPr txBox="1"/>
          <p:nvPr/>
        </p:nvSpPr>
        <p:spPr>
          <a:xfrm>
            <a:off x="138389" y="1480386"/>
            <a:ext cx="9438748" cy="1477328"/>
          </a:xfrm>
          <a:prstGeom prst="rect">
            <a:avLst/>
          </a:prstGeom>
          <a:noFill/>
        </p:spPr>
        <p:txBody>
          <a:bodyPr wrap="square">
            <a:spAutoFit/>
          </a:bodyPr>
          <a:lstStyle/>
          <a:p>
            <a:r>
              <a:rPr lang="es-ES" b="1" dirty="0"/>
              <a:t>Descubrimiento de Dispositivos en una Red Local:</a:t>
            </a:r>
          </a:p>
          <a:p>
            <a:endParaRPr lang="es-ES" dirty="0"/>
          </a:p>
          <a:p>
            <a:r>
              <a:rPr lang="es-ES" b="1" dirty="0"/>
              <a:t>Escenario</a:t>
            </a:r>
            <a:r>
              <a:rPr lang="es-ES" dirty="0"/>
              <a:t>: Una aplicación busca dispositivos disponibles en una red local para compartir archivos.</a:t>
            </a:r>
          </a:p>
          <a:p>
            <a:r>
              <a:rPr lang="es-ES" b="1" dirty="0"/>
              <a:t>Uso</a:t>
            </a:r>
            <a:r>
              <a:rPr lang="es-ES" dirty="0"/>
              <a:t>: Utiliza sockets de difusión para enviar mensajes de descubrimiento y encontrar dispositivos en la misma red.</a:t>
            </a:r>
          </a:p>
        </p:txBody>
      </p:sp>
      <p:sp>
        <p:nvSpPr>
          <p:cNvPr id="14" name="CuadroTexto 13">
            <a:extLst>
              <a:ext uri="{FF2B5EF4-FFF2-40B4-BE49-F238E27FC236}">
                <a16:creationId xmlns:a16="http://schemas.microsoft.com/office/drawing/2014/main" id="{41990DD9-C102-DEBE-7742-A9FD39351DFE}"/>
              </a:ext>
            </a:extLst>
          </p:cNvPr>
          <p:cNvSpPr txBox="1"/>
          <p:nvPr/>
        </p:nvSpPr>
        <p:spPr>
          <a:xfrm>
            <a:off x="138389" y="851736"/>
            <a:ext cx="8094991" cy="369332"/>
          </a:xfrm>
          <a:prstGeom prst="rect">
            <a:avLst/>
          </a:prstGeom>
          <a:noFill/>
        </p:spPr>
        <p:txBody>
          <a:bodyPr wrap="square">
            <a:spAutoFit/>
          </a:bodyPr>
          <a:lstStyle/>
          <a:p>
            <a:r>
              <a:rPr lang="es-ES" b="1" i="0" u="sng" dirty="0">
                <a:effectLst/>
                <a:latin typeface="Söhne"/>
              </a:rPr>
              <a:t>Ejemplos de uso de Sockets de Difusión (Broadcast Sockets):</a:t>
            </a:r>
            <a:endParaRPr lang="es-ES" u="sng" dirty="0"/>
          </a:p>
        </p:txBody>
      </p:sp>
      <p:sp>
        <p:nvSpPr>
          <p:cNvPr id="18" name="CuadroTexto 17">
            <a:extLst>
              <a:ext uri="{FF2B5EF4-FFF2-40B4-BE49-F238E27FC236}">
                <a16:creationId xmlns:a16="http://schemas.microsoft.com/office/drawing/2014/main" id="{3CB466A5-F884-0411-946A-94C253BBD932}"/>
              </a:ext>
            </a:extLst>
          </p:cNvPr>
          <p:cNvSpPr txBox="1"/>
          <p:nvPr/>
        </p:nvSpPr>
        <p:spPr>
          <a:xfrm>
            <a:off x="138389" y="2957714"/>
            <a:ext cx="9438748" cy="1754326"/>
          </a:xfrm>
          <a:prstGeom prst="rect">
            <a:avLst/>
          </a:prstGeom>
          <a:noFill/>
        </p:spPr>
        <p:txBody>
          <a:bodyPr wrap="square">
            <a:spAutoFit/>
          </a:bodyPr>
          <a:lstStyle/>
          <a:p>
            <a:r>
              <a:rPr lang="es-ES" b="1" dirty="0"/>
              <a:t>Anuncios de Servicios en una Red Empresarial:</a:t>
            </a:r>
          </a:p>
          <a:p>
            <a:endParaRPr lang="es-ES" dirty="0"/>
          </a:p>
          <a:p>
            <a:r>
              <a:rPr lang="es-ES" b="1" dirty="0"/>
              <a:t>Escenario</a:t>
            </a:r>
            <a:r>
              <a:rPr lang="es-ES" dirty="0"/>
              <a:t>: Un servidor desea anunciar servicios disponibles, como impresoras o recursos compartidos de archivos, a todos los clientes en la red.</a:t>
            </a:r>
          </a:p>
          <a:p>
            <a:r>
              <a:rPr lang="es-ES" b="1" dirty="0"/>
              <a:t>Uso</a:t>
            </a:r>
            <a:r>
              <a:rPr lang="es-ES" dirty="0"/>
              <a:t>: Implementa sockets de difusión para enviar anuncios a todos los dispositivos conectados a la red.</a:t>
            </a:r>
          </a:p>
        </p:txBody>
      </p:sp>
    </p:spTree>
    <p:extLst>
      <p:ext uri="{BB962C8B-B14F-4D97-AF65-F5344CB8AC3E}">
        <p14:creationId xmlns:p14="http://schemas.microsoft.com/office/powerpoint/2010/main" val="212405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vue_websocket</a:t>
            </a:r>
            <a:endParaRPr lang="es-ES" sz="1400" b="1" dirty="0"/>
          </a:p>
          <a:p>
            <a:r>
              <a:rPr lang="es-ES" sz="1400" dirty="0" err="1"/>
              <a:t>FrontEnd</a:t>
            </a:r>
            <a:r>
              <a:rPr lang="es-ES" sz="1400" dirty="0"/>
              <a:t>: </a:t>
            </a:r>
            <a:r>
              <a:rPr lang="es-ES" sz="1400" b="1" dirty="0"/>
              <a:t>Vue 3</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C:\Proyectos\Curso_Comunicación_Tiempo_Real\vue_websocket</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C:\Proyectos\Curso_Comunicación_Tiempo_Real\vue_websocket\server</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2"/>
          <a:stretch>
            <a:fillRect/>
          </a:stretch>
        </p:blipFill>
        <p:spPr>
          <a:xfrm>
            <a:off x="373971" y="1438846"/>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483515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39</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00395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41</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Tree>
    <p:extLst>
      <p:ext uri="{BB962C8B-B14F-4D97-AF65-F5344CB8AC3E}">
        <p14:creationId xmlns:p14="http://schemas.microsoft.com/office/powerpoint/2010/main" val="36039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a:t>
            </a: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139321"/>
          </a:xfrm>
          <a:prstGeom prst="rect">
            <a:avLst/>
          </a:prstGeom>
          <a:noFill/>
        </p:spPr>
        <p:txBody>
          <a:bodyPr wrap="square">
            <a:spAutoFit/>
          </a:bodyPr>
          <a:lstStyle/>
          <a:p>
            <a:pPr algn="just"/>
            <a:r>
              <a:rPr lang="es-ES" b="0" i="0" dirty="0">
                <a:solidFill>
                  <a:srgbClr val="000000"/>
                </a:solidFill>
                <a:effectLst/>
              </a:rPr>
              <a:t>SignalR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r>
              <a:rPr lang="es-ES" b="0" dirty="0">
                <a:solidFill>
                  <a:srgbClr val="000000"/>
                </a:solidFill>
                <a:effectLst/>
              </a:rPr>
              <a:t>Estas son algunas características de SignalR para ASP.NET Core:</a:t>
            </a:r>
          </a:p>
          <a:p>
            <a:pPr algn="just"/>
            <a:endParaRPr lang="es-ES" b="0" i="0" dirty="0">
              <a:solidFill>
                <a:srgbClr val="000000"/>
              </a:solidFill>
              <a:effectLst/>
            </a:endParaRPr>
          </a:p>
          <a:p>
            <a:pPr marL="285750" indent="-285750" algn="just">
              <a:buFont typeface="Arial" panose="020B0604020202020204" pitchFamily="34" charset="0"/>
              <a:buChar char="•"/>
            </a:pPr>
            <a:r>
              <a:rPr lang="es-ES" b="0" dirty="0">
                <a:solidFill>
                  <a:srgbClr val="000000"/>
                </a:solidFill>
                <a:effectLst/>
              </a:rPr>
              <a:t>Maneja la gestión de conexiones automáticamente.</a:t>
            </a:r>
          </a:p>
          <a:p>
            <a:pPr marL="285750" indent="-285750" algn="just">
              <a:buFont typeface="Arial" panose="020B0604020202020204" pitchFamily="34" charset="0"/>
              <a:buChar char="•"/>
            </a:pPr>
            <a:r>
              <a:rPr lang="es-ES" b="0" dirty="0">
                <a:solidFill>
                  <a:srgbClr val="000000"/>
                </a:solidFill>
                <a:effectLst/>
              </a:rPr>
              <a:t>Envía mensajes a todos los clientes conectados simultáneamente. Por ejemplo, una sala de chat.</a:t>
            </a:r>
          </a:p>
          <a:p>
            <a:pPr marL="285750" indent="-285750" algn="just">
              <a:buFont typeface="Arial" panose="020B0604020202020204" pitchFamily="34" charset="0"/>
              <a:buChar char="•"/>
            </a:pPr>
            <a:r>
              <a:rPr lang="es-ES" b="0" dirty="0">
                <a:solidFill>
                  <a:srgbClr val="000000"/>
                </a:solidFill>
                <a:effectLst/>
              </a:rPr>
              <a:t>Envía mensajes a clientes específicos o grupos de clientes. </a:t>
            </a:r>
          </a:p>
          <a:p>
            <a:pPr marL="285750"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26626" name="Picture 2" descr="Las mejores salas de chat en linea : u/WebyChat2020">
            <a:extLst>
              <a:ext uri="{FF2B5EF4-FFF2-40B4-BE49-F238E27FC236}">
                <a16:creationId xmlns:a16="http://schemas.microsoft.com/office/drawing/2014/main" id="{952F1717-FF0D-3F26-8614-C05234012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9762" y="3672496"/>
            <a:ext cx="2397642" cy="207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45</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826" y="3742377"/>
            <a:ext cx="2931485" cy="234937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3309826" y="5741581"/>
            <a:ext cx="1240909" cy="339538"/>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7C4CEB47-1FE2-C1EF-F7B6-745BC8B6DB3B}"/>
              </a:ext>
            </a:extLst>
          </p:cNvPr>
          <p:cNvSpPr txBox="1"/>
          <p:nvPr/>
        </p:nvSpPr>
        <p:spPr>
          <a:xfrm>
            <a:off x="5847906" y="2700386"/>
            <a:ext cx="2931485" cy="1754326"/>
          </a:xfrm>
          <a:prstGeom prst="rect">
            <a:avLst/>
          </a:prstGeom>
          <a:noFill/>
        </p:spPr>
        <p:txBody>
          <a:bodyPr wrap="square" rtlCol="0">
            <a:spAutoFit/>
          </a:bodyPr>
          <a:lstStyle/>
          <a:p>
            <a:r>
              <a:rPr lang="es-ES" sz="3600" dirty="0">
                <a:highlight>
                  <a:srgbClr val="FFFF00"/>
                </a:highlight>
              </a:rPr>
              <a:t>FORZADO A TECNOLOGIA COMPLETA</a:t>
            </a:r>
          </a:p>
        </p:txBody>
      </p:sp>
    </p:spTree>
    <p:extLst>
      <p:ext uri="{BB962C8B-B14F-4D97-AF65-F5344CB8AC3E}">
        <p14:creationId xmlns:p14="http://schemas.microsoft.com/office/powerpoint/2010/main" val="3733190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9402011" cy="646331"/>
          </a:xfrm>
          <a:prstGeom prst="rect">
            <a:avLst/>
          </a:prstGeom>
          <a:noFill/>
        </p:spPr>
        <p:txBody>
          <a:bodyPr wrap="square">
            <a:spAutoFit/>
          </a:bodyPr>
          <a:lstStyle/>
          <a:p>
            <a:r>
              <a:rPr lang="es-ES" dirty="0"/>
              <a:t>En el diagrama siguiente se muestra la relación entre </a:t>
            </a:r>
            <a:r>
              <a:rPr lang="es-ES" dirty="0" err="1"/>
              <a:t>hubs</a:t>
            </a:r>
            <a:r>
              <a:rPr lang="es-ES" dirty="0"/>
              <a:t>, conexiones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48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0" y="1118410"/>
            <a:ext cx="9905999" cy="923330"/>
          </a:xfrm>
          <a:prstGeom prst="rect">
            <a:avLst/>
          </a:prstGeom>
          <a:noFill/>
        </p:spPr>
        <p:txBody>
          <a:bodyPr wrap="square">
            <a:spAutoFit/>
          </a:bodyPr>
          <a:lstStyle/>
          <a:p>
            <a:pPr algn="ctr"/>
            <a:r>
              <a:rPr kumimoji="0" lang="es-E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sz="3200" dirty="0"/>
          </a:p>
        </p:txBody>
      </p:sp>
      <p:sp>
        <p:nvSpPr>
          <p:cNvPr id="3" name="CuadroTexto 2">
            <a:extLst>
              <a:ext uri="{FF2B5EF4-FFF2-40B4-BE49-F238E27FC236}">
                <a16:creationId xmlns:a16="http://schemas.microsoft.com/office/drawing/2014/main" id="{F8F2E1D7-4362-DEFE-9840-45DC191860A1}"/>
              </a:ext>
            </a:extLst>
          </p:cNvPr>
          <p:cNvSpPr txBox="1"/>
          <p:nvPr/>
        </p:nvSpPr>
        <p:spPr>
          <a:xfrm>
            <a:off x="1" y="1930382"/>
            <a:ext cx="9905998" cy="584775"/>
          </a:xfrm>
          <a:prstGeom prst="rect">
            <a:avLst/>
          </a:prstGeom>
          <a:noFill/>
        </p:spPr>
        <p:txBody>
          <a:bodyPr wrap="square" rtlCol="0">
            <a:spAutoFit/>
          </a:bodyPr>
          <a:lstStyle/>
          <a:p>
            <a:pPr algn="ctr"/>
            <a:r>
              <a:rPr lang="es-ES" sz="3200" b="1" dirty="0"/>
              <a:t>Conceptos del </a:t>
            </a:r>
            <a:r>
              <a:rPr lang="es-ES" sz="3200" b="1" dirty="0">
                <a:solidFill>
                  <a:schemeClr val="tx1">
                    <a:lumMod val="50000"/>
                    <a:lumOff val="50000"/>
                  </a:schemeClr>
                </a:solidFill>
              </a:rPr>
              <a:t>servidor</a:t>
            </a:r>
            <a:r>
              <a:rPr lang="es-ES" sz="3200" b="1" dirty="0"/>
              <a:t>:</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0" y="2458346"/>
            <a:ext cx="9905998" cy="1631216"/>
          </a:xfrm>
          <a:prstGeom prst="rect">
            <a:avLst/>
          </a:prstGeom>
          <a:noFill/>
        </p:spPr>
        <p:txBody>
          <a:bodyPr wrap="square" rtlCol="0">
            <a:spAutoFit/>
          </a:bodyPr>
          <a:lstStyle/>
          <a:p>
            <a:pPr marL="285750" indent="-285750" algn="ctr">
              <a:buFont typeface="Arial" panose="020B0604020202020204" pitchFamily="34" charset="0"/>
              <a:buChar char="•"/>
            </a:pPr>
            <a:r>
              <a:rPr lang="es-ES" sz="2000" dirty="0"/>
              <a:t>Hubs</a:t>
            </a:r>
          </a:p>
          <a:p>
            <a:pPr marL="285750" indent="-285750" algn="ctr">
              <a:buFont typeface="Arial" panose="020B0604020202020204" pitchFamily="34" charset="0"/>
              <a:buChar char="•"/>
            </a:pPr>
            <a:r>
              <a:rPr lang="en-US" sz="2000" dirty="0"/>
              <a:t>Enviar </a:t>
            </a:r>
            <a:r>
              <a:rPr lang="en-US" sz="2000" dirty="0" err="1"/>
              <a:t>mensajes</a:t>
            </a:r>
            <a:r>
              <a:rPr lang="en-US" sz="2000" dirty="0"/>
              <a:t> </a:t>
            </a:r>
            <a:r>
              <a:rPr lang="en-US" sz="2000" dirty="0" err="1"/>
              <a:t>desde</a:t>
            </a:r>
            <a:r>
              <a:rPr lang="en-US" sz="2000" dirty="0"/>
              <a:t> </a:t>
            </a:r>
            <a:r>
              <a:rPr lang="en-US" sz="2000" dirty="0" err="1"/>
              <a:t>fuera</a:t>
            </a:r>
            <a:r>
              <a:rPr lang="en-US" sz="2000" dirty="0"/>
              <a:t> de un hub</a:t>
            </a:r>
          </a:p>
          <a:p>
            <a:pPr marL="285750" indent="-285750" algn="ctr">
              <a:buFont typeface="Arial" panose="020B0604020202020204" pitchFamily="34" charset="0"/>
              <a:buChar char="•"/>
            </a:pPr>
            <a:r>
              <a:rPr lang="es-ES" sz="2000" dirty="0"/>
              <a:t>Administrar usuarios y grupos en SignalR</a:t>
            </a:r>
          </a:p>
          <a:p>
            <a:pPr marL="285750" indent="-285750" algn="ctr">
              <a:buFont typeface="Arial" panose="020B0604020202020204" pitchFamily="34" charset="0"/>
              <a:buChar char="•"/>
            </a:pPr>
            <a:r>
              <a:rPr lang="es-ES" sz="2000" dirty="0"/>
              <a:t>Consideraciones de diseño de la API SignalR</a:t>
            </a:r>
          </a:p>
          <a:p>
            <a:pPr marL="285750" indent="-285750" algn="ctr">
              <a:buFont typeface="Arial" panose="020B0604020202020204" pitchFamily="34" charset="0"/>
              <a:buChar char="•"/>
            </a:pPr>
            <a:r>
              <a:rPr lang="es-ES" sz="2000" dirty="0"/>
              <a:t>Utilice filtros de Hub</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425772B-F648-CFFC-290D-A5985551C124}"/>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7" name="CuadroTexto 6">
            <a:extLst>
              <a:ext uri="{FF2B5EF4-FFF2-40B4-BE49-F238E27FC236}">
                <a16:creationId xmlns:a16="http://schemas.microsoft.com/office/drawing/2014/main" id="{7657F436-09D8-6C35-F989-3A8035F02801}"/>
              </a:ext>
            </a:extLst>
          </p:cNvPr>
          <p:cNvSpPr txBox="1"/>
          <p:nvPr/>
        </p:nvSpPr>
        <p:spPr>
          <a:xfrm>
            <a:off x="329607" y="845934"/>
            <a:ext cx="9395639" cy="2954655"/>
          </a:xfrm>
          <a:prstGeom prst="rect">
            <a:avLst/>
          </a:prstGeom>
          <a:noFill/>
        </p:spPr>
        <p:txBody>
          <a:bodyPr wrap="square">
            <a:spAutoFit/>
          </a:bodyPr>
          <a:lstStyle/>
          <a:p>
            <a:pPr marL="285750" indent="-285750" algn="just">
              <a:buFont typeface="Arial" panose="020B0604020202020204" pitchFamily="34" charset="0"/>
              <a:buChar char="•"/>
            </a:pPr>
            <a:r>
              <a:rPr lang="es-ES" dirty="0"/>
              <a:t>La API de </a:t>
            </a:r>
            <a:r>
              <a:rPr lang="es-ES" b="1" dirty="0" err="1"/>
              <a:t>Signal</a:t>
            </a:r>
            <a:r>
              <a:rPr lang="es-ES" b="1" dirty="0"/>
              <a:t> Hubs </a:t>
            </a:r>
            <a:r>
              <a:rPr lang="es-ES" sz="1600" dirty="0"/>
              <a:t>permite a los clientes conectados llamar a métodos del </a:t>
            </a:r>
          </a:p>
          <a:p>
            <a:pPr algn="just"/>
            <a:r>
              <a:rPr lang="es-ES" sz="1600" dirty="0"/>
              <a:t>servidor. SignalR se encarga de todo lo necesario para hacer posible la comunicación cliente-servidor y servidor-cliente en tiempo real.</a:t>
            </a:r>
          </a:p>
          <a:p>
            <a:pPr algn="just"/>
            <a:endParaRPr lang="es-ES" sz="1600" dirty="0"/>
          </a:p>
          <a:p>
            <a:pPr marL="285750" indent="-285750">
              <a:buFont typeface="Arial" panose="020B0604020202020204" pitchFamily="34" charset="0"/>
              <a:buChar char="•"/>
            </a:pPr>
            <a:r>
              <a:rPr lang="es-ES" b="1" dirty="0"/>
              <a:t>Flujo de Comunicación:</a:t>
            </a:r>
            <a:endParaRPr lang="es-ES" dirty="0"/>
          </a:p>
          <a:p>
            <a:r>
              <a:rPr lang="es-ES" dirty="0"/>
              <a:t>	</a:t>
            </a:r>
            <a:r>
              <a:rPr lang="es-ES" sz="1600" dirty="0"/>
              <a:t>- Los Hubs envían mensajes al código del lado del cliente. </a:t>
            </a:r>
          </a:p>
          <a:p>
            <a:r>
              <a:rPr lang="es-ES" sz="1600" dirty="0"/>
              <a:t>	- Los mensajes contienen nombre y parámetros del método del lado del cliente.</a:t>
            </a:r>
          </a:p>
          <a:p>
            <a:r>
              <a:rPr lang="es-ES" sz="1600" dirty="0"/>
              <a:t>	- Deserialización de objetos mediante el protocolo configurado.</a:t>
            </a:r>
          </a:p>
          <a:p>
            <a:r>
              <a:rPr lang="es-ES" sz="1600" dirty="0"/>
              <a:t>	- El cliente busca un método coincidente y lo llama con los datos de los parámetros </a:t>
            </a:r>
            <a:r>
              <a:rPr lang="es-ES" sz="1600" dirty="0" err="1"/>
              <a:t>deserializados</a:t>
            </a:r>
            <a:r>
              <a:rPr lang="es-ES" sz="1600" dirty="0"/>
              <a:t>.</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sp>
        <p:nvSpPr>
          <p:cNvPr id="9" name="CuadroTexto 8">
            <a:extLst>
              <a:ext uri="{FF2B5EF4-FFF2-40B4-BE49-F238E27FC236}">
                <a16:creationId xmlns:a16="http://schemas.microsoft.com/office/drawing/2014/main" id="{BC06DD1B-A675-0905-B021-F6EE91E83A77}"/>
              </a:ext>
            </a:extLst>
          </p:cNvPr>
          <p:cNvSpPr txBox="1"/>
          <p:nvPr/>
        </p:nvSpPr>
        <p:spPr>
          <a:xfrm>
            <a:off x="329608" y="3425209"/>
            <a:ext cx="4954772" cy="369332"/>
          </a:xfrm>
          <a:prstGeom prst="rect">
            <a:avLst/>
          </a:prstGeom>
          <a:noFill/>
        </p:spPr>
        <p:txBody>
          <a:bodyPr wrap="square">
            <a:spAutoFit/>
          </a:bodyPr>
          <a:lstStyle/>
          <a:p>
            <a:pPr algn="l"/>
            <a:r>
              <a:rPr lang="es-ES" b="1" i="0" u="sng" dirty="0">
                <a:effectLst/>
              </a:rPr>
              <a:t>Configurar </a:t>
            </a:r>
            <a:r>
              <a:rPr lang="es-ES" b="1" i="0" u="sng" dirty="0">
                <a:solidFill>
                  <a:srgbClr val="FF8209"/>
                </a:solidFill>
                <a:effectLst/>
              </a:rPr>
              <a:t>SignalR </a:t>
            </a:r>
            <a:r>
              <a:rPr lang="es-ES" b="1" u="sng" dirty="0">
                <a:solidFill>
                  <a:srgbClr val="FF8209"/>
                </a:solidFill>
              </a:rPr>
              <a:t>H</a:t>
            </a:r>
            <a:r>
              <a:rPr lang="es-ES" b="1" i="0" u="sng" dirty="0">
                <a:solidFill>
                  <a:srgbClr val="FF8209"/>
                </a:solidFill>
                <a:effectLst/>
              </a:rPr>
              <a:t>ubs</a:t>
            </a:r>
          </a:p>
        </p:txBody>
      </p:sp>
      <p:sp>
        <p:nvSpPr>
          <p:cNvPr id="13" name="CuadroTexto 12">
            <a:extLst>
              <a:ext uri="{FF2B5EF4-FFF2-40B4-BE49-F238E27FC236}">
                <a16:creationId xmlns:a16="http://schemas.microsoft.com/office/drawing/2014/main" id="{94642844-23FF-7B20-FBF1-153F3D1911E9}"/>
              </a:ext>
            </a:extLst>
          </p:cNvPr>
          <p:cNvSpPr txBox="1"/>
          <p:nvPr/>
        </p:nvSpPr>
        <p:spPr>
          <a:xfrm>
            <a:off x="329607" y="3835148"/>
            <a:ext cx="9395639" cy="338554"/>
          </a:xfrm>
          <a:prstGeom prst="rect">
            <a:avLst/>
          </a:prstGeom>
          <a:noFill/>
        </p:spPr>
        <p:txBody>
          <a:bodyPr wrap="square">
            <a:spAutoFit/>
          </a:bodyPr>
          <a:lstStyle/>
          <a:p>
            <a:r>
              <a:rPr lang="es-ES" sz="1600" dirty="0"/>
              <a:t>Para registrar los servicios requeridos por los Hubs de SignalR, llame a </a:t>
            </a:r>
            <a:r>
              <a:rPr lang="es-ES" sz="1600" b="1" dirty="0"/>
              <a:t>AddSignalR</a:t>
            </a:r>
            <a:r>
              <a:rPr lang="es-ES" sz="1600" dirty="0"/>
              <a:t>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18" name="Imagen 17">
            <a:extLst>
              <a:ext uri="{FF2B5EF4-FFF2-40B4-BE49-F238E27FC236}">
                <a16:creationId xmlns:a16="http://schemas.microsoft.com/office/drawing/2014/main" id="{EA8A6EE9-D486-01DF-B3D2-77CDDEA1933A}"/>
              </a:ext>
            </a:extLst>
          </p:cNvPr>
          <p:cNvPicPr>
            <a:picLocks noChangeAspect="1"/>
          </p:cNvPicPr>
          <p:nvPr/>
        </p:nvPicPr>
        <p:blipFill rotWithShape="1">
          <a:blip r:embed="rId3"/>
          <a:srcRect l="6828" t="6336" r="8370" b="4889"/>
          <a:stretch/>
        </p:blipFill>
        <p:spPr>
          <a:xfrm>
            <a:off x="368753" y="4175539"/>
            <a:ext cx="2438241" cy="504560"/>
          </a:xfrm>
          <a:prstGeom prst="rect">
            <a:avLst/>
          </a:prstGeom>
        </p:spPr>
      </p:pic>
      <p:sp>
        <p:nvSpPr>
          <p:cNvPr id="20" name="CuadroTexto 19">
            <a:extLst>
              <a:ext uri="{FF2B5EF4-FFF2-40B4-BE49-F238E27FC236}">
                <a16:creationId xmlns:a16="http://schemas.microsoft.com/office/drawing/2014/main" id="{B1E065FD-0B1A-495E-9877-2BA54433AE76}"/>
              </a:ext>
            </a:extLst>
          </p:cNvPr>
          <p:cNvSpPr txBox="1"/>
          <p:nvPr/>
        </p:nvSpPr>
        <p:spPr>
          <a:xfrm>
            <a:off x="368753" y="4806966"/>
            <a:ext cx="9069575" cy="338554"/>
          </a:xfrm>
          <a:prstGeom prst="rect">
            <a:avLst/>
          </a:prstGeom>
          <a:noFill/>
        </p:spPr>
        <p:txBody>
          <a:bodyPr wrap="square">
            <a:spAutoFit/>
          </a:bodyPr>
          <a:lstStyle/>
          <a:p>
            <a:r>
              <a:rPr lang="es-ES" sz="1600" dirty="0"/>
              <a:t>Para configurar los </a:t>
            </a:r>
            <a:r>
              <a:rPr lang="es-ES" sz="1600" dirty="0" err="1"/>
              <a:t>endpoints</a:t>
            </a:r>
            <a:r>
              <a:rPr lang="es-ES" sz="1600" dirty="0"/>
              <a:t> de SignalR, llame a </a:t>
            </a:r>
            <a:r>
              <a:rPr lang="es-ES" sz="1600" b="1" dirty="0" err="1"/>
              <a:t>MapHub</a:t>
            </a:r>
            <a:r>
              <a:rPr lang="es-ES" sz="1600" dirty="0"/>
              <a:t>, también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22" name="Imagen 21">
            <a:extLst>
              <a:ext uri="{FF2B5EF4-FFF2-40B4-BE49-F238E27FC236}">
                <a16:creationId xmlns:a16="http://schemas.microsoft.com/office/drawing/2014/main" id="{FC92E18A-1D96-7633-6823-5A59AE59D5AB}"/>
              </a:ext>
            </a:extLst>
          </p:cNvPr>
          <p:cNvPicPr>
            <a:picLocks noChangeAspect="1"/>
          </p:cNvPicPr>
          <p:nvPr/>
        </p:nvPicPr>
        <p:blipFill rotWithShape="1">
          <a:blip r:embed="rId4"/>
          <a:srcRect l="1485"/>
          <a:stretch/>
        </p:blipFill>
        <p:spPr>
          <a:xfrm>
            <a:off x="368753" y="5191091"/>
            <a:ext cx="3587318" cy="587693"/>
          </a:xfrm>
          <a:prstGeom prst="rect">
            <a:avLst/>
          </a:prstGeom>
        </p:spPr>
      </p:pic>
      <p:sp>
        <p:nvSpPr>
          <p:cNvPr id="23" name="CuadroTexto 22">
            <a:extLst>
              <a:ext uri="{FF2B5EF4-FFF2-40B4-BE49-F238E27FC236}">
                <a16:creationId xmlns:a16="http://schemas.microsoft.com/office/drawing/2014/main" id="{3F813CAF-F4C8-A1B0-8028-5D2DD0D4454A}"/>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962412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4508205"/>
          </a:xfrm>
          <a:prstGeom prst="rect">
            <a:avLst/>
          </a:prstGeom>
          <a:solidFill>
            <a:schemeClr val="accent2">
              <a:lumMod val="20000"/>
              <a:lumOff val="80000"/>
            </a:schemeClr>
          </a:solidFill>
        </p:spPr>
        <p:txBody>
          <a:bodyPr wrap="square" rtlCol="0">
            <a:spAutoFit/>
          </a:bodyPr>
          <a:lstStyle/>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774438"/>
            <a:ext cx="1328793" cy="369332"/>
          </a:xfrm>
          <a:prstGeom prst="rect">
            <a:avLst/>
          </a:prstGeom>
          <a:noFill/>
        </p:spPr>
        <p:txBody>
          <a:bodyPr wrap="square" rtlCol="0">
            <a:spAutoFit/>
          </a:bodyPr>
          <a:lstStyle/>
          <a:p>
            <a:r>
              <a:rPr lang="es-ES" b="1" dirty="0" err="1"/>
              <a:t>Hub.cs</a:t>
            </a:r>
            <a:r>
              <a:rPr lang="es-ES" b="1" dirty="0"/>
              <a:t>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6" y="1111904"/>
            <a:ext cx="6865414" cy="4247317"/>
          </a:xfrm>
          <a:prstGeom prst="rect">
            <a:avLst/>
          </a:prstGeom>
          <a:noFill/>
        </p:spPr>
        <p:txBody>
          <a:bodyPr wrap="square" rtlCol="0">
            <a:spAutoFit/>
          </a:bodyPr>
          <a:lstStyle/>
          <a:p>
            <a:r>
              <a:rPr lang="es-ES" dirty="0" err="1"/>
              <a:t>Properties</a:t>
            </a:r>
            <a:r>
              <a:rPr lang="es-ES" dirty="0"/>
              <a:t>:</a:t>
            </a:r>
          </a:p>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a:p>
            <a:r>
              <a:rPr lang="es-ES" dirty="0"/>
              <a:t>	</a:t>
            </a:r>
            <a:r>
              <a:rPr lang="es-ES" dirty="0" err="1"/>
              <a:t>Properties</a:t>
            </a:r>
            <a:r>
              <a:rPr lang="es-ES" dirty="0"/>
              <a:t>:</a:t>
            </a:r>
          </a:p>
          <a:p>
            <a:endParaRPr lang="es-ES" sz="1800" dirty="0">
              <a:solidFill>
                <a:srgbClr val="000000"/>
              </a:solidFill>
              <a:latin typeface="Cascadia Mono" panose="020B0609020000020004" pitchFamily="49" charset="0"/>
            </a:endParaRPr>
          </a:p>
          <a:p>
            <a:endParaRPr lang="es-ES"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a:p>
            <a:r>
              <a:rPr lang="es-ES" sz="1800" dirty="0">
                <a:solidFill>
                  <a:srgbClr val="000000"/>
                </a:solidFill>
                <a:latin typeface="Cascadia Mono" panose="020B0609020000020004" pitchFamily="49" charset="0"/>
              </a:rPr>
              <a:t>	</a:t>
            </a:r>
            <a:r>
              <a:rPr lang="es-ES" sz="1800" dirty="0" err="1">
                <a:solidFill>
                  <a:srgbClr val="000000"/>
                </a:solidFill>
              </a:rPr>
              <a:t>Properties</a:t>
            </a:r>
            <a:r>
              <a:rPr lang="es-ES" sz="1800" dirty="0">
                <a:solidFill>
                  <a:srgbClr val="000000"/>
                </a:solidFill>
              </a:rPr>
              <a:t>:</a:t>
            </a:r>
          </a:p>
          <a:p>
            <a:endParaRPr lang="es-ES"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a:p>
            <a:r>
              <a:rPr lang="es-ES" dirty="0">
                <a:solidFill>
                  <a:srgbClr val="000000"/>
                </a:solidFill>
                <a:latin typeface="Cascadia Mono" panose="020B0609020000020004" pitchFamily="49" charset="0"/>
              </a:rPr>
              <a:t>	</a:t>
            </a:r>
            <a:r>
              <a:rPr lang="es-ES" dirty="0" err="1">
                <a:solidFill>
                  <a:srgbClr val="000000"/>
                </a:solidFill>
              </a:rPr>
              <a:t>Properties</a:t>
            </a:r>
            <a:r>
              <a:rPr lang="es-ES" dirty="0">
                <a:solidFill>
                  <a:srgbClr val="000000"/>
                </a:solidFill>
              </a:rPr>
              <a:t>:</a:t>
            </a:r>
            <a:endParaRPr lang="es-ES" sz="1800" dirty="0">
              <a:solidFill>
                <a:srgbClr val="000000"/>
              </a:solidFill>
            </a:endParaRPr>
          </a:p>
          <a:p>
            <a:endParaRPr lang="es-ES"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7" y="2046307"/>
            <a:ext cx="8579304" cy="830997"/>
          </a:xfrm>
          <a:prstGeom prst="rect">
            <a:avLst/>
          </a:prstGeom>
          <a:solidFill>
            <a:schemeClr val="accent2">
              <a:lumMod val="40000"/>
              <a:lumOff val="60000"/>
            </a:schemeClr>
          </a:solidFill>
        </p:spPr>
        <p:txBody>
          <a:bodyPr wrap="square" rtlCol="0">
            <a:spAutoFit/>
          </a:bodyPr>
          <a:lstStyle/>
          <a:p>
            <a:r>
              <a:rPr lang="es-ES" sz="1600" dirty="0" err="1">
                <a:latin typeface="Cascadia Mono" panose="020B0609020000020004" pitchFamily="49" charset="0"/>
              </a:rPr>
              <a:t>string</a:t>
            </a:r>
            <a:r>
              <a:rPr lang="es-ES" sz="1600" dirty="0">
                <a:latin typeface="Cascadia Mono" panose="020B0609020000020004" pitchFamily="49" charset="0"/>
              </a:rPr>
              <a:t> </a:t>
            </a:r>
            <a:r>
              <a:rPr lang="es-ES" sz="1600" b="1" dirty="0" err="1">
                <a:latin typeface="Cascadia Mono" panose="020B0609020000020004" pitchFamily="49" charset="0"/>
              </a:rPr>
              <a:t>ConnectionId</a:t>
            </a:r>
            <a:r>
              <a:rPr lang="es-ES" sz="1600" dirty="0">
                <a:latin typeface="Cascadia Mono" panose="020B0609020000020004" pitchFamily="49" charset="0"/>
              </a:rPr>
              <a:t>, </a:t>
            </a:r>
            <a:r>
              <a:rPr lang="es-ES" sz="1600" dirty="0" err="1">
                <a:latin typeface="Cascadia Mono" panose="020B0609020000020004" pitchFamily="49" charset="0"/>
              </a:rPr>
              <a:t>string</a:t>
            </a:r>
            <a:r>
              <a:rPr lang="es-ES" sz="1600" dirty="0">
                <a:latin typeface="Cascadia Mono" panose="020B0609020000020004" pitchFamily="49" charset="0"/>
              </a:rPr>
              <a:t>? </a:t>
            </a:r>
            <a:r>
              <a:rPr lang="es-ES" sz="1600" b="1" dirty="0" err="1">
                <a:latin typeface="Cascadia Mono" panose="020B0609020000020004" pitchFamily="49" charset="0"/>
              </a:rPr>
              <a:t>UserIdentifier</a:t>
            </a:r>
            <a:r>
              <a:rPr lang="es-ES" sz="1600" dirty="0">
                <a:latin typeface="Cascadia Mono" panose="020B0609020000020004" pitchFamily="49" charset="0"/>
              </a:rPr>
              <a:t>, </a:t>
            </a:r>
            <a:r>
              <a:rPr lang="es-ES" sz="1600" dirty="0" err="1">
                <a:latin typeface="Cascadia Mono" panose="020B0609020000020004" pitchFamily="49" charset="0"/>
              </a:rPr>
              <a:t>ClaimsPrincipal</a:t>
            </a:r>
            <a:r>
              <a:rPr lang="es-ES" sz="1600" dirty="0">
                <a:latin typeface="Cascadia Mono" panose="020B0609020000020004" pitchFamily="49" charset="0"/>
              </a:rPr>
              <a:t>? </a:t>
            </a:r>
            <a:r>
              <a:rPr lang="es-ES" sz="1600" b="1" dirty="0" err="1">
                <a:latin typeface="Cascadia Mono" panose="020B0609020000020004" pitchFamily="49" charset="0"/>
              </a:rPr>
              <a:t>User</a:t>
            </a:r>
            <a:r>
              <a:rPr lang="es-ES" sz="1600" dirty="0">
                <a:latin typeface="Cascadia Mono" panose="020B0609020000020004" pitchFamily="49" charset="0"/>
              </a:rPr>
              <a:t>, </a:t>
            </a:r>
            <a:r>
              <a:rPr lang="es-ES" sz="1600" dirty="0" err="1">
                <a:latin typeface="Cascadia Mono" panose="020B0609020000020004" pitchFamily="49" charset="0"/>
              </a:rPr>
              <a:t>IDictionary</a:t>
            </a:r>
            <a:r>
              <a:rPr lang="es-ES" sz="1600" dirty="0">
                <a:latin typeface="Cascadia Mono" panose="020B0609020000020004" pitchFamily="49" charset="0"/>
              </a:rPr>
              <a:t>&lt;</a:t>
            </a:r>
            <a:r>
              <a:rPr lang="es-ES" sz="1600" dirty="0" err="1">
                <a:latin typeface="Cascadia Mono" panose="020B0609020000020004" pitchFamily="49" charset="0"/>
              </a:rPr>
              <a:t>object</a:t>
            </a:r>
            <a:r>
              <a:rPr lang="es-ES" sz="1600" dirty="0">
                <a:latin typeface="Cascadia Mono" panose="020B0609020000020004" pitchFamily="49" charset="0"/>
              </a:rPr>
              <a:t>, </a:t>
            </a:r>
            <a:r>
              <a:rPr lang="es-ES" sz="1600" dirty="0" err="1">
                <a:latin typeface="Cascadia Mono" panose="020B0609020000020004" pitchFamily="49" charset="0"/>
              </a:rPr>
              <a:t>object</a:t>
            </a:r>
            <a:r>
              <a:rPr lang="es-ES" sz="1600" dirty="0">
                <a:latin typeface="Cascadia Mono" panose="020B0609020000020004" pitchFamily="49" charset="0"/>
              </a:rPr>
              <a:t>?&gt; </a:t>
            </a:r>
            <a:r>
              <a:rPr lang="es-ES" sz="1600" b="1" dirty="0" err="1">
                <a:latin typeface="Cascadia Mono" panose="020B0609020000020004" pitchFamily="49" charset="0"/>
              </a:rPr>
              <a:t>Items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IFeatureCollection</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Features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CancellationToken</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ConnectionAborted</a:t>
            </a:r>
            <a:endParaRPr lang="es-ES" sz="16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7" y="3688309"/>
            <a:ext cx="8579304" cy="584775"/>
          </a:xfrm>
          <a:prstGeom prst="rect">
            <a:avLst/>
          </a:prstGeom>
          <a:solidFill>
            <a:schemeClr val="accent2">
              <a:lumMod val="40000"/>
              <a:lumOff val="60000"/>
            </a:schemeClr>
          </a:solidFill>
        </p:spPr>
        <p:txBody>
          <a:bodyPr wrap="square" rtlCol="0">
            <a:spAutoFit/>
          </a:bodyPr>
          <a:lstStyle/>
          <a:p>
            <a:r>
              <a:rPr lang="es-ES" sz="1600" dirty="0">
                <a:solidFill>
                  <a:srgbClr val="000000"/>
                </a:solidFill>
                <a:latin typeface="Cascadia Mono" panose="020B0609020000020004" pitchFamily="49" charset="0"/>
              </a:rPr>
              <a:t>T </a:t>
            </a:r>
            <a:r>
              <a:rPr lang="es-ES" sz="1600" b="1" dirty="0" err="1">
                <a:solidFill>
                  <a:srgbClr val="000000"/>
                </a:solidFill>
                <a:latin typeface="Cascadia Mono" panose="020B0609020000020004" pitchFamily="49" charset="0"/>
              </a:rPr>
              <a:t>All</a:t>
            </a:r>
            <a:r>
              <a:rPr lang="es-ES" sz="1600" dirty="0" err="1">
                <a:solidFill>
                  <a:srgbClr val="000000"/>
                </a:solidFill>
                <a:latin typeface="Cascadia Mono" panose="020B0609020000020004" pitchFamily="49" charset="0"/>
              </a:rPr>
              <a:t>,T</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AllExcept</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Caller</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OthersInGroup</a:t>
            </a:r>
            <a:r>
              <a:rPr lang="es-ES" sz="1600" dirty="0">
                <a:solidFill>
                  <a:srgbClr val="000000"/>
                </a:solidFill>
                <a:latin typeface="Cascadia Mono" panose="020B0609020000020004" pitchFamily="49" charset="0"/>
              </a:rPr>
              <a:t>, T </a:t>
            </a:r>
            <a:r>
              <a:rPr lang="es-ES" sz="1600" b="1" dirty="0">
                <a:solidFill>
                  <a:srgbClr val="000000"/>
                </a:solidFill>
                <a:latin typeface="Cascadia Mono" panose="020B0609020000020004" pitchFamily="49" charset="0"/>
              </a:rPr>
              <a:t>Client</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Clients</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Group</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Groups</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GroupExcept</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User</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Users</a:t>
            </a:r>
            <a:r>
              <a:rPr lang="es-ES" sz="1600" dirty="0">
                <a:solidFill>
                  <a:srgbClr val="000000"/>
                </a:solidFill>
                <a:latin typeface="Cascadia Mono" panose="020B0609020000020004" pitchFamily="49" charset="0"/>
              </a:rPr>
              <a:t> </a:t>
            </a:r>
            <a:endParaRPr lang="es-ES" sz="14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7" y="5076779"/>
            <a:ext cx="8579304" cy="338554"/>
          </a:xfrm>
          <a:prstGeom prst="rect">
            <a:avLst/>
          </a:prstGeom>
          <a:solidFill>
            <a:schemeClr val="accent2">
              <a:lumMod val="40000"/>
              <a:lumOff val="60000"/>
            </a:schemeClr>
          </a:solidFill>
        </p:spPr>
        <p:txBody>
          <a:bodyPr wrap="square" rtlCol="0">
            <a:spAutoFit/>
          </a:bodyPr>
          <a:lstStyle/>
          <a:p>
            <a:r>
              <a:rPr lang="es-ES" sz="1600" dirty="0" err="1">
                <a:solidFill>
                  <a:srgbClr val="000000"/>
                </a:solidFill>
                <a:latin typeface="Cascadia Mono" panose="020B0609020000020004" pitchFamily="49" charset="0"/>
              </a:rPr>
              <a:t>Task</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AddToGroupAsync</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Task</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RemoveFromGroupAsync</a:t>
            </a:r>
            <a:endParaRPr lang="es-ES" sz="1200" b="1" dirty="0"/>
          </a:p>
        </p:txBody>
      </p:sp>
    </p:spTree>
    <p:extLst>
      <p:ext uri="{BB962C8B-B14F-4D97-AF65-F5344CB8AC3E}">
        <p14:creationId xmlns:p14="http://schemas.microsoft.com/office/powerpoint/2010/main" val="2298696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51</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3138652979"/>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4113082506"/>
              </p:ext>
            </p:extLst>
          </p:nvPr>
        </p:nvGraphicFramePr>
        <p:xfrm>
          <a:off x="116958" y="1136634"/>
          <a:ext cx="9328844" cy="2029872"/>
        </p:xfrm>
        <a:graphic>
          <a:graphicData uri="http://schemas.openxmlformats.org/drawingml/2006/table">
            <a:tbl>
              <a:tblPr firstRow="1" bandRow="1">
                <a:tableStyleId>{0660B408-B3CF-4A94-85FC-2B1E0A45F4A2}</a:tableStyleId>
              </a:tblPr>
              <a:tblGrid>
                <a:gridCol w="1201479">
                  <a:extLst>
                    <a:ext uri="{9D8B030D-6E8A-4147-A177-3AD203B41FA5}">
                      <a16:colId xmlns:a16="http://schemas.microsoft.com/office/drawing/2014/main" val="1985761999"/>
                    </a:ext>
                  </a:extLst>
                </a:gridCol>
                <a:gridCol w="81273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63653822"/>
              </p:ext>
            </p:extLst>
          </p:nvPr>
        </p:nvGraphicFramePr>
        <p:xfrm>
          <a:off x="116958" y="3166506"/>
          <a:ext cx="9328844" cy="2584576"/>
        </p:xfrm>
        <a:graphic>
          <a:graphicData uri="http://schemas.openxmlformats.org/drawingml/2006/table">
            <a:tbl>
              <a:tblPr firstRow="1" bandRow="1">
                <a:tableStyleId>{0660B408-B3CF-4A94-85FC-2B1E0A45F4A2}</a:tableStyleId>
              </a:tblPr>
              <a:tblGrid>
                <a:gridCol w="1297172">
                  <a:extLst>
                    <a:ext uri="{9D8B030D-6E8A-4147-A177-3AD203B41FA5}">
                      <a16:colId xmlns:a16="http://schemas.microsoft.com/office/drawing/2014/main" val="1985761999"/>
                    </a:ext>
                  </a:extLst>
                </a:gridCol>
                <a:gridCol w="8031672">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53</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3996766834"/>
              </p:ext>
            </p:extLst>
          </p:nvPr>
        </p:nvGraphicFramePr>
        <p:xfrm>
          <a:off x="116958" y="1174933"/>
          <a:ext cx="9328844" cy="3455901"/>
        </p:xfrm>
        <a:graphic>
          <a:graphicData uri="http://schemas.openxmlformats.org/drawingml/2006/table">
            <a:tbl>
              <a:tblPr firstRow="1" bandRow="1">
                <a:tableStyleId>{0660B408-B3CF-4A94-85FC-2B1E0A45F4A2}</a:tableStyleId>
              </a:tblPr>
              <a:tblGrid>
                <a:gridCol w="1456661">
                  <a:extLst>
                    <a:ext uri="{9D8B030D-6E8A-4147-A177-3AD203B41FA5}">
                      <a16:colId xmlns:a16="http://schemas.microsoft.com/office/drawing/2014/main" val="1985761999"/>
                    </a:ext>
                  </a:extLst>
                </a:gridCol>
                <a:gridCol w="7872183">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54</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C2EC29A8-ED67-98A7-3747-490B142F894A}"/>
              </a:ext>
            </a:extLst>
          </p:cNvPr>
          <p:cNvSpPr txBox="1"/>
          <p:nvPr/>
        </p:nvSpPr>
        <p:spPr>
          <a:xfrm>
            <a:off x="161830" y="897973"/>
            <a:ext cx="4954772" cy="369332"/>
          </a:xfrm>
          <a:prstGeom prst="rect">
            <a:avLst/>
          </a:prstGeom>
          <a:noFill/>
        </p:spPr>
        <p:txBody>
          <a:bodyPr wrap="square">
            <a:spAutoFit/>
          </a:bodyPr>
          <a:lstStyle/>
          <a:p>
            <a:r>
              <a:rPr lang="es-ES" b="1" u="sng" dirty="0">
                <a:solidFill>
                  <a:srgbClr val="FF8209"/>
                </a:solidFill>
              </a:rPr>
              <a:t>Crear</a:t>
            </a:r>
            <a:r>
              <a:rPr lang="es-ES" b="1" u="sng" dirty="0"/>
              <a:t> y </a:t>
            </a:r>
            <a:r>
              <a:rPr lang="es-ES" b="1" u="sng" dirty="0">
                <a:solidFill>
                  <a:srgbClr val="FF8209"/>
                </a:solidFill>
              </a:rPr>
              <a:t>utilizar</a:t>
            </a:r>
            <a:r>
              <a:rPr lang="es-ES" b="1" u="sng" dirty="0"/>
              <a:t> Hubs:</a:t>
            </a:r>
          </a:p>
        </p:txBody>
      </p:sp>
      <p:pic>
        <p:nvPicPr>
          <p:cNvPr id="13" name="Imagen 12">
            <a:extLst>
              <a:ext uri="{FF2B5EF4-FFF2-40B4-BE49-F238E27FC236}">
                <a16:creationId xmlns:a16="http://schemas.microsoft.com/office/drawing/2014/main" id="{6FE11DEC-A817-4682-936A-B217B0B70B20}"/>
              </a:ext>
            </a:extLst>
          </p:cNvPr>
          <p:cNvPicPr>
            <a:picLocks noChangeAspect="1"/>
          </p:cNvPicPr>
          <p:nvPr/>
        </p:nvPicPr>
        <p:blipFill>
          <a:blip r:embed="rId2"/>
          <a:stretch>
            <a:fillRect/>
          </a:stretch>
        </p:blipFill>
        <p:spPr>
          <a:xfrm>
            <a:off x="278786" y="1457711"/>
            <a:ext cx="6038850" cy="2133600"/>
          </a:xfrm>
          <a:prstGeom prst="rect">
            <a:avLst/>
          </a:prstGeom>
        </p:spPr>
      </p:pic>
      <p:cxnSp>
        <p:nvCxnSpPr>
          <p:cNvPr id="16" name="Conector recto 15">
            <a:extLst>
              <a:ext uri="{FF2B5EF4-FFF2-40B4-BE49-F238E27FC236}">
                <a16:creationId xmlns:a16="http://schemas.microsoft.com/office/drawing/2014/main" id="{4D9A56F8-90D7-BC35-4A12-EB65A5D2A6F9}"/>
              </a:ext>
            </a:extLst>
          </p:cNvPr>
          <p:cNvCxnSpPr>
            <a:cxnSpLocks/>
          </p:cNvCxnSpPr>
          <p:nvPr/>
        </p:nvCxnSpPr>
        <p:spPr>
          <a:xfrm>
            <a:off x="3183024" y="2752411"/>
            <a:ext cx="27644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C61EC3B-6F36-C443-68D7-801F0D392704}"/>
              </a:ext>
            </a:extLst>
          </p:cNvPr>
          <p:cNvCxnSpPr>
            <a:cxnSpLocks/>
          </p:cNvCxnSpPr>
          <p:nvPr/>
        </p:nvCxnSpPr>
        <p:spPr>
          <a:xfrm>
            <a:off x="3459471" y="3308848"/>
            <a:ext cx="68048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3E270069-6D34-D944-C359-BB447832751C}"/>
              </a:ext>
            </a:extLst>
          </p:cNvPr>
          <p:cNvSpPr txBox="1"/>
          <p:nvPr/>
        </p:nvSpPr>
        <p:spPr>
          <a:xfrm>
            <a:off x="4667693" y="4199960"/>
            <a:ext cx="4954772" cy="1200329"/>
          </a:xfrm>
          <a:prstGeom prst="rect">
            <a:avLst/>
          </a:prstGeom>
          <a:ln w="28575"/>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dirty="0"/>
              <a:t>Cada propiedad o método de las tablas anteriores devuelve un objeto con un método </a:t>
            </a:r>
            <a:r>
              <a:rPr lang="es-ES" dirty="0" err="1"/>
              <a:t>SendAsync</a:t>
            </a:r>
            <a:r>
              <a:rPr lang="es-ES" dirty="0"/>
              <a:t>. El método </a:t>
            </a:r>
            <a:r>
              <a:rPr lang="es-ES" dirty="0" err="1"/>
              <a:t>SendAsync</a:t>
            </a:r>
            <a:r>
              <a:rPr lang="es-ES" dirty="0"/>
              <a:t> recibe el nombre del método cliente a llamar y cualquier parámetro.</a:t>
            </a:r>
          </a:p>
        </p:txBody>
      </p:sp>
      <p:cxnSp>
        <p:nvCxnSpPr>
          <p:cNvPr id="24" name="Conector recto de flecha 23">
            <a:extLst>
              <a:ext uri="{FF2B5EF4-FFF2-40B4-BE49-F238E27FC236}">
                <a16:creationId xmlns:a16="http://schemas.microsoft.com/office/drawing/2014/main" id="{DE161AE4-A346-DEF1-BB8F-7AA92F004844}"/>
              </a:ext>
            </a:extLst>
          </p:cNvPr>
          <p:cNvCxnSpPr>
            <a:cxnSpLocks/>
          </p:cNvCxnSpPr>
          <p:nvPr/>
        </p:nvCxnSpPr>
        <p:spPr>
          <a:xfrm>
            <a:off x="4021226" y="3390517"/>
            <a:ext cx="1720355" cy="689292"/>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37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55</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dirty="0"/>
          </a:p>
        </p:txBody>
      </p:sp>
      <p:sp>
        <p:nvSpPr>
          <p:cNvPr id="17" name="CuadroTexto 16">
            <a:extLst>
              <a:ext uri="{FF2B5EF4-FFF2-40B4-BE49-F238E27FC236}">
                <a16:creationId xmlns:a16="http://schemas.microsoft.com/office/drawing/2014/main" id="{D6D3FB90-5632-4452-C255-1E6B7BBB7341}"/>
              </a:ext>
            </a:extLst>
          </p:cNvPr>
          <p:cNvSpPr txBox="1"/>
          <p:nvPr/>
        </p:nvSpPr>
        <p:spPr>
          <a:xfrm>
            <a:off x="282206" y="3855802"/>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19" name="Imagen 18">
            <a:extLst>
              <a:ext uri="{FF2B5EF4-FFF2-40B4-BE49-F238E27FC236}">
                <a16:creationId xmlns:a16="http://schemas.microsoft.com/office/drawing/2014/main" id="{27604473-810C-D45E-54C7-860A989C1718}"/>
              </a:ext>
            </a:extLst>
          </p:cNvPr>
          <p:cNvPicPr>
            <a:picLocks noChangeAspect="1"/>
          </p:cNvPicPr>
          <p:nvPr/>
        </p:nvPicPr>
        <p:blipFill>
          <a:blip r:embed="rId3"/>
          <a:stretch>
            <a:fillRect/>
          </a:stretch>
        </p:blipFill>
        <p:spPr>
          <a:xfrm>
            <a:off x="369483" y="4282761"/>
            <a:ext cx="5800725" cy="838200"/>
          </a:xfrm>
          <a:prstGeom prst="rect">
            <a:avLst/>
          </a:prstGeom>
        </p:spPr>
      </p:pic>
      <p:sp>
        <p:nvSpPr>
          <p:cNvPr id="21" name="CuadroTexto 20">
            <a:extLst>
              <a:ext uri="{FF2B5EF4-FFF2-40B4-BE49-F238E27FC236}">
                <a16:creationId xmlns:a16="http://schemas.microsoft.com/office/drawing/2014/main" id="{F3E877CE-F6D3-B3FD-3FC1-BA932B344190}"/>
              </a:ext>
            </a:extLst>
          </p:cNvPr>
          <p:cNvSpPr txBox="1"/>
          <p:nvPr/>
        </p:nvSpPr>
        <p:spPr>
          <a:xfrm>
            <a:off x="325844" y="5193458"/>
            <a:ext cx="9254311"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006910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75440-2303-7D3E-D00C-9272809BDD4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9B90966-C263-1BCC-1128-57D54E0D845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3DDE58E-B164-B06D-C0CE-3E1F796F37A9}"/>
              </a:ext>
            </a:extLst>
          </p:cNvPr>
          <p:cNvSpPr>
            <a:spLocks noGrp="1"/>
          </p:cNvSpPr>
          <p:nvPr>
            <p:ph type="sldNum" sz="quarter" idx="12"/>
          </p:nvPr>
        </p:nvSpPr>
        <p:spPr/>
        <p:txBody>
          <a:bodyPr/>
          <a:lstStyle/>
          <a:p>
            <a:fld id="{9A396ACE-1A63-459D-82B4-27C23849521D}" type="slidenum">
              <a:rPr lang="es-ES" smtClean="0"/>
              <a:t>56</a:t>
            </a:fld>
            <a:endParaRPr lang="es-ES"/>
          </a:p>
        </p:txBody>
      </p:sp>
    </p:spTree>
    <p:extLst>
      <p:ext uri="{BB962C8B-B14F-4D97-AF65-F5344CB8AC3E}">
        <p14:creationId xmlns:p14="http://schemas.microsoft.com/office/powerpoint/2010/main" val="3973857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5" name="CuadroTexto 4">
            <a:extLst>
              <a:ext uri="{FF2B5EF4-FFF2-40B4-BE49-F238E27FC236}">
                <a16:creationId xmlns:a16="http://schemas.microsoft.com/office/drawing/2014/main" id="{FC786248-3D6F-F89C-9511-A59A10114B60}"/>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Usuarios y grupos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361798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58</a:t>
            </a:fld>
            <a:endParaRPr lang="es-ES"/>
          </a:p>
        </p:txBody>
      </p:sp>
      <p:sp>
        <p:nvSpPr>
          <p:cNvPr id="5" name="CuadroTexto 4">
            <a:extLst>
              <a:ext uri="{FF2B5EF4-FFF2-40B4-BE49-F238E27FC236}">
                <a16:creationId xmlns:a16="http://schemas.microsoft.com/office/drawing/2014/main" id="{FC786248-3D6F-F89C-9511-A59A10114B60}"/>
              </a:ext>
            </a:extLst>
          </p:cNvPr>
          <p:cNvSpPr txBox="1"/>
          <p:nvPr/>
        </p:nvSpPr>
        <p:spPr>
          <a:xfrm>
            <a:off x="116957" y="100988"/>
            <a:ext cx="7899991"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Consideraciones de diseño de API</a:t>
            </a:r>
            <a:endParaRPr lang="es-ES" dirty="0"/>
          </a:p>
        </p:txBody>
      </p:sp>
    </p:spTree>
    <p:extLst>
      <p:ext uri="{BB962C8B-B14F-4D97-AF65-F5344CB8AC3E}">
        <p14:creationId xmlns:p14="http://schemas.microsoft.com/office/powerpoint/2010/main" val="3947025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59</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SignalR.</a:t>
            </a:r>
          </a:p>
        </p:txBody>
      </p:sp>
    </p:spTree>
    <p:extLst>
      <p:ext uri="{BB962C8B-B14F-4D97-AF65-F5344CB8AC3E}">
        <p14:creationId xmlns:p14="http://schemas.microsoft.com/office/powerpoint/2010/main" val="583290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60</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
        <p:nvSpPr>
          <p:cNvPr id="2" name="CuadroTexto 1">
            <a:extLst>
              <a:ext uri="{FF2B5EF4-FFF2-40B4-BE49-F238E27FC236}">
                <a16:creationId xmlns:a16="http://schemas.microsoft.com/office/drawing/2014/main" id="{3A7847D5-4556-8CFF-89F3-3FDCF1073844}"/>
              </a:ext>
            </a:extLst>
          </p:cNvPr>
          <p:cNvSpPr txBox="1"/>
          <p:nvPr/>
        </p:nvSpPr>
        <p:spPr>
          <a:xfrm>
            <a:off x="659218" y="4338084"/>
            <a:ext cx="3072809" cy="1200329"/>
          </a:xfrm>
          <a:prstGeom prst="rect">
            <a:avLst/>
          </a:prstGeom>
          <a:noFill/>
        </p:spPr>
        <p:txBody>
          <a:bodyPr wrap="square" rtlCol="0">
            <a:spAutoFit/>
          </a:bodyPr>
          <a:lstStyle/>
          <a:p>
            <a:r>
              <a:rPr lang="es-ES" sz="3600" dirty="0">
                <a:highlight>
                  <a:srgbClr val="FFFF00"/>
                </a:highlight>
              </a:rPr>
              <a:t>EXPLICACIÓN de VERSIONES</a:t>
            </a:r>
          </a:p>
        </p:txBody>
      </p:sp>
      <p:cxnSp>
        <p:nvCxnSpPr>
          <p:cNvPr id="8" name="Conector recto de flecha 7">
            <a:extLst>
              <a:ext uri="{FF2B5EF4-FFF2-40B4-BE49-F238E27FC236}">
                <a16:creationId xmlns:a16="http://schemas.microsoft.com/office/drawing/2014/main" id="{BCA8A33A-6285-0B8E-F5CD-14B1923BB81A}"/>
              </a:ext>
            </a:extLst>
          </p:cNvPr>
          <p:cNvCxnSpPr/>
          <p:nvPr/>
        </p:nvCxnSpPr>
        <p:spPr>
          <a:xfrm flipV="1">
            <a:off x="3211033" y="3976577"/>
            <a:ext cx="999460" cy="4784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59994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62</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“Hubs”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64</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65</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66</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SignalR a los servicios, la aplicación está configurada para admitir </a:t>
            </a:r>
            <a:r>
              <a:rPr lang="es-ES" sz="1600" dirty="0" err="1"/>
              <a:t>hubs</a:t>
            </a:r>
            <a:r>
              <a:rPr lang="es-ES" sz="1600" dirty="0"/>
              <a:t> SignalR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SignalR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68</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SignalR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SignalR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70</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71</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275376">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72</a:t>
            </a:fld>
            <a:endParaRPr lang="es-ES"/>
          </a:p>
        </p:txBody>
      </p:sp>
    </p:spTree>
    <p:extLst>
      <p:ext uri="{BB962C8B-B14F-4D97-AF65-F5344CB8AC3E}">
        <p14:creationId xmlns:p14="http://schemas.microsoft.com/office/powerpoint/2010/main" val="416916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85462</TotalTime>
  <Words>8173</Words>
  <Application>Microsoft Office PowerPoint</Application>
  <PresentationFormat>A4 (210 x 297 mm)</PresentationFormat>
  <Paragraphs>735</Paragraphs>
  <Slides>72</Slides>
  <Notes>34</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72</vt:i4>
      </vt:variant>
    </vt:vector>
  </HeadingPairs>
  <TitlesOfParts>
    <vt:vector size="84"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906</cp:revision>
  <dcterms:created xsi:type="dcterms:W3CDTF">2019-09-18T15:43:09Z</dcterms:created>
  <dcterms:modified xsi:type="dcterms:W3CDTF">2024-01-31T07:56:32Z</dcterms:modified>
</cp:coreProperties>
</file>